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4" r:id="rId3"/>
    <p:sldId id="303" r:id="rId4"/>
    <p:sldId id="258" r:id="rId5"/>
    <p:sldId id="260" r:id="rId6"/>
    <p:sldId id="261" r:id="rId7"/>
    <p:sldId id="262" r:id="rId8"/>
    <p:sldId id="264" r:id="rId9"/>
    <p:sldId id="316" r:id="rId10"/>
    <p:sldId id="265" r:id="rId11"/>
    <p:sldId id="312" r:id="rId12"/>
    <p:sldId id="313" r:id="rId13"/>
    <p:sldId id="270" r:id="rId14"/>
    <p:sldId id="296" r:id="rId15"/>
    <p:sldId id="300" r:id="rId16"/>
    <p:sldId id="317" r:id="rId17"/>
    <p:sldId id="266" r:id="rId18"/>
    <p:sldId id="307" r:id="rId19"/>
    <p:sldId id="311" r:id="rId20"/>
    <p:sldId id="27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66"/>
    <a:srgbClr val="A34D7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634" autoAdjust="0"/>
    <p:restoredTop sz="94660"/>
  </p:normalViewPr>
  <p:slideViewPr>
    <p:cSldViewPr snapToGrid="0">
      <p:cViewPr varScale="1">
        <p:scale>
          <a:sx n="88" d="100"/>
          <a:sy n="88" d="100"/>
        </p:scale>
        <p:origin x="-58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276893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101661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3345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297610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38764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396102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351423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209438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420160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282775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81DA03-A8EF-418C-A0D6-80D369E83D22}" type="datetimeFigureOut">
              <a:rPr lang="vi-VN" smtClean="0"/>
              <a:pPr/>
              <a:t>15/12/2021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412078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A03-A8EF-418C-A0D6-80D369E83D22}" type="datetimeFigureOut">
              <a:rPr lang="vi-VN" smtClean="0"/>
              <a:pPr/>
              <a:t>15/12/2021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136EE-06F1-473B-90C1-AF86F8C2F08D}" type="slidenum">
              <a:rPr lang="vi-VN" smtClean="0"/>
              <a:pPr/>
              <a:t>‹#›</a:t>
            </a:fld>
            <a:endParaRPr lang="vi-VN"/>
          </a:p>
        </p:txBody>
      </p:sp>
    </p:spTree>
    <p:extLst>
      <p:ext uri="{BB962C8B-B14F-4D97-AF65-F5344CB8AC3E}">
        <p14:creationId xmlns="" xmlns:p14="http://schemas.microsoft.com/office/powerpoint/2010/main" val="1814942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 đọc Ngày Banner Banner Nền Nghệ Thuật đơn Giản, Trẻ Em đọc Sách, Trẻ  Em Sách, đọc Hình nền Vector để tải xuống miễn phí"/>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Rectangle 2"/>
          <p:cNvSpPr/>
          <p:nvPr/>
        </p:nvSpPr>
        <p:spPr>
          <a:xfrm>
            <a:off x="2082435" y="895713"/>
            <a:ext cx="8241323" cy="923330"/>
          </a:xfrm>
          <a:prstGeom prst="rect">
            <a:avLst/>
          </a:prstGeom>
          <a:noFill/>
        </p:spPr>
        <p:txBody>
          <a:bodyPr spcFirstLastPara="1" wrap="none" lIns="91440" tIns="45720" rIns="91440" bIns="45720" numCol="1">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spc="50" dirty="0" smtClean="0">
                <a:ln w="11430"/>
                <a:solidFill>
                  <a:srgbClr val="CC0066"/>
                </a:solidFill>
                <a:effectLst>
                  <a:outerShdw blurRad="76200" dist="50800" dir="5400000" algn="tl" rotWithShape="0">
                    <a:srgbClr val="000000">
                      <a:alpha val="65000"/>
                    </a:srgbClr>
                  </a:outerShdw>
                </a:effectLst>
              </a:rPr>
              <a:t>CHÀO MỪNG CÁC EM</a:t>
            </a:r>
            <a:endParaRPr lang="en-US" sz="7200" b="1" cap="none" spc="50" dirty="0">
              <a:ln w="11430"/>
              <a:solidFill>
                <a:srgbClr val="CC0066"/>
              </a:solidFill>
              <a:effectLst>
                <a:outerShdw blurRad="76200" dist="50800" dir="5400000" algn="tl" rotWithShape="0">
                  <a:srgbClr val="000000">
                    <a:alpha val="65000"/>
                  </a:srgbClr>
                </a:outerShdw>
              </a:effectLst>
            </a:endParaRPr>
          </a:p>
        </p:txBody>
      </p:sp>
      <p:sp>
        <p:nvSpPr>
          <p:cNvPr id="4" name="Rectangle 3"/>
          <p:cNvSpPr/>
          <p:nvPr/>
        </p:nvSpPr>
        <p:spPr>
          <a:xfrm>
            <a:off x="417758" y="2407981"/>
            <a:ext cx="11371385" cy="923330"/>
          </a:xfrm>
          <a:prstGeom prst="rect">
            <a:avLst/>
          </a:prstGeom>
          <a:noFill/>
        </p:spPr>
        <p:txBody>
          <a:bodyPr spcFirstLastPara="1" wrap="none" lIns="91440" tIns="45720" rIns="91440" bIns="45720" numCol="1">
            <a:prstTxWarp prst="textArchUp">
              <a:avLst>
                <a:gd name="adj" fmla="val 10785328"/>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50" dirty="0" smtClean="0">
                <a:ln w="11430"/>
                <a:solidFill>
                  <a:srgbClr val="CC0066"/>
                </a:solidFill>
                <a:effectLst>
                  <a:outerShdw blurRad="76200" dist="50800" dir="5400000" algn="tl" rotWithShape="0">
                    <a:srgbClr val="000000">
                      <a:alpha val="65000"/>
                    </a:srgbClr>
                  </a:outerShdw>
                </a:effectLst>
              </a:rPr>
              <a:t>ĐẾN VỚI TIẾT HỌC HÔM NAY!</a:t>
            </a:r>
            <a:endParaRPr lang="en-US" sz="7200" b="1" cap="none" spc="50" dirty="0">
              <a:ln w="11430"/>
              <a:solidFill>
                <a:srgbClr val="CC0066"/>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106"/>
            <a:ext cx="3213979" cy="769441"/>
            <a:chOff x="134912" y="70008"/>
            <a:chExt cx="3213979" cy="769441"/>
          </a:xfrm>
        </p:grpSpPr>
        <p:pic>
          <p:nvPicPr>
            <p:cNvPr id="6" name="Picture 5"/>
            <p:cNvPicPr>
              <a:picLocks noChangeAspect="1"/>
            </p:cNvPicPr>
            <p:nvPr/>
          </p:nvPicPr>
          <p:blipFill rotWithShape="1">
            <a:blip r:embed="rId2">
              <a:extLst>
                <a:ext uri="{BEBA8EAE-BF5A-486C-A8C5-ECC9F3942E4B}">
                  <a14:imgProps xmlns="" xmlns:a14="http://schemas.microsoft.com/office/drawing/2010/main">
                    <a14:imgLayer r:embed="rId3">
                      <a14:imgEffect>
                        <a14:backgroundRemoval t="74740" b="78516" l="9590" r="12006"/>
                      </a14:imgEffect>
                    </a14:imgLayer>
                  </a14:imgProps>
                </a:ext>
              </a:extLst>
            </a:blip>
            <a:srcRect l="9599" t="75256" r="87866" b="21465"/>
            <a:stretch/>
          </p:blipFill>
          <p:spPr>
            <a:xfrm>
              <a:off x="134912" y="218040"/>
              <a:ext cx="854440" cy="621409"/>
            </a:xfrm>
            <a:prstGeom prst="rect">
              <a:avLst/>
            </a:prstGeom>
          </p:spPr>
        </p:pic>
        <p:sp>
          <p:nvSpPr>
            <p:cNvPr id="7" name="TextBox 6"/>
            <p:cNvSpPr txBox="1"/>
            <p:nvPr/>
          </p:nvSpPr>
          <p:spPr>
            <a:xfrm>
              <a:off x="1062688" y="70008"/>
              <a:ext cx="2286203" cy="646331"/>
            </a:xfrm>
            <a:prstGeom prst="rect">
              <a:avLst/>
            </a:prstGeom>
            <a:noFill/>
          </p:spPr>
          <p:txBody>
            <a:bodyPr wrap="none" rtlCol="0">
              <a:spAutoFit/>
            </a:bodyPr>
            <a:lstStyle/>
            <a:p>
              <a:r>
                <a:rPr lang="en-US" sz="3600" b="1" dirty="0" smtClean="0">
                  <a:solidFill>
                    <a:srgbClr val="0000FF"/>
                  </a:solidFill>
                  <a:latin typeface="VNI-Avo" pitchFamily="2" charset="0"/>
                  <a:cs typeface="Times New Roman" panose="02020603050405020304" pitchFamily="18" charset="0"/>
                </a:rPr>
                <a:t>Taïo tieáng</a:t>
              </a:r>
              <a:endParaRPr lang="vi-VN" sz="3600" b="1" dirty="0">
                <a:solidFill>
                  <a:srgbClr val="0000FF"/>
                </a:solidFill>
                <a:latin typeface="Times New Roman" panose="02020603050405020304" pitchFamily="18" charset="0"/>
                <a:cs typeface="Times New Roman" panose="02020603050405020304" pitchFamily="18" charset="0"/>
              </a:endParaRPr>
            </a:p>
          </p:txBody>
        </p:sp>
      </p:grpSp>
      <p:sp>
        <p:nvSpPr>
          <p:cNvPr id="8" name="Rectangle 7"/>
          <p:cNvSpPr/>
          <p:nvPr/>
        </p:nvSpPr>
        <p:spPr>
          <a:xfrm rot="10800000" flipV="1">
            <a:off x="154718" y="1513028"/>
            <a:ext cx="2666541" cy="1446550"/>
          </a:xfrm>
          <a:prstGeom prst="rect">
            <a:avLst/>
          </a:prstGeom>
        </p:spPr>
        <p:txBody>
          <a:bodyPr wrap="square">
            <a:spAutoFit/>
          </a:bodyPr>
          <a:lstStyle/>
          <a:p>
            <a:r>
              <a:rPr lang="en-US" sz="8800" b="1" dirty="0" smtClean="0">
                <a:solidFill>
                  <a:srgbClr val="FF0000"/>
                </a:solidFill>
                <a:latin typeface="VNI-Avo" pitchFamily="2" charset="0"/>
                <a:cs typeface="Times New Roman" panose="02020603050405020304" pitchFamily="18" charset="0"/>
              </a:rPr>
              <a:t>aâng</a:t>
            </a:r>
            <a:endParaRPr lang="vi-VN" sz="8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88888" y="1750741"/>
            <a:ext cx="1642011" cy="10029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a:latin typeface="VNI-Avo" pitchFamily="2" charset="0"/>
                <a:cs typeface="Times New Roman" panose="02020603050405020304" pitchFamily="18" charset="0"/>
              </a:rPr>
              <a:t>d</a:t>
            </a:r>
            <a:endParaRPr lang="vi-VN" sz="6000" dirty="0">
              <a:latin typeface="Times New Roman" panose="02020603050405020304" pitchFamily="18" charset="0"/>
              <a:cs typeface="Times New Roman" panose="02020603050405020304" pitchFamily="18" charset="0"/>
            </a:endParaRPr>
          </a:p>
        </p:txBody>
      </p:sp>
      <p:sp>
        <p:nvSpPr>
          <p:cNvPr id="10" name="Rectangle 9"/>
          <p:cNvSpPr/>
          <p:nvPr/>
        </p:nvSpPr>
        <p:spPr>
          <a:xfrm>
            <a:off x="5229922" y="1773045"/>
            <a:ext cx="1780427" cy="9806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solidFill>
                  <a:srgbClr val="FF0000"/>
                </a:solidFill>
                <a:latin typeface="VNI-Avo" pitchFamily="2" charset="0"/>
                <a:cs typeface="Times New Roman" panose="02020603050405020304" pitchFamily="18" charset="0"/>
              </a:rPr>
              <a:t>aâng</a:t>
            </a:r>
            <a:endParaRPr lang="vi-VN" sz="60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a:stCxn id="9" idx="3"/>
            <a:endCxn id="10" idx="1"/>
          </p:cNvCxnSpPr>
          <p:nvPr/>
        </p:nvCxnSpPr>
        <p:spPr>
          <a:xfrm>
            <a:off x="4730899" y="2252232"/>
            <a:ext cx="499023" cy="11152"/>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7772401" y="1806499"/>
            <a:ext cx="2631688" cy="947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smtClean="0">
                <a:latin typeface="VNI-Avo" pitchFamily="2" charset="0"/>
                <a:cs typeface="Times New Roman" panose="02020603050405020304" pitchFamily="18" charset="0"/>
              </a:rPr>
              <a:t>d</a:t>
            </a:r>
            <a:r>
              <a:rPr lang="en-US" sz="6000" dirty="0" smtClean="0">
                <a:solidFill>
                  <a:srgbClr val="FF0000"/>
                </a:solidFill>
                <a:latin typeface="VNI-Avo" pitchFamily="2" charset="0"/>
                <a:cs typeface="Times New Roman" panose="02020603050405020304" pitchFamily="18" charset="0"/>
              </a:rPr>
              <a:t>aâng</a:t>
            </a:r>
            <a:endParaRPr lang="vi-VN" sz="60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7010349" y="2262301"/>
            <a:ext cx="710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6" descr="Ghim của Nguyenthile trên 长草颜团子 Budding Pop | Đang yêu, Mèo kitty, Mèo con"/>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0188042" y="4562478"/>
            <a:ext cx="24384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Rectangle 19"/>
          <p:cNvSpPr/>
          <p:nvPr/>
        </p:nvSpPr>
        <p:spPr>
          <a:xfrm rot="10800000" flipV="1">
            <a:off x="273665" y="3672647"/>
            <a:ext cx="2666541" cy="1446550"/>
          </a:xfrm>
          <a:prstGeom prst="rect">
            <a:avLst/>
          </a:prstGeom>
        </p:spPr>
        <p:txBody>
          <a:bodyPr wrap="square">
            <a:spAutoFit/>
          </a:bodyPr>
          <a:lstStyle/>
          <a:p>
            <a:r>
              <a:rPr lang="en-US" sz="8800" b="1" dirty="0" smtClean="0">
                <a:solidFill>
                  <a:srgbClr val="FF0000"/>
                </a:solidFill>
                <a:latin typeface="VNI-Avo" pitchFamily="2" charset="0"/>
                <a:cs typeface="Times New Roman" panose="02020603050405020304" pitchFamily="18" charset="0"/>
              </a:rPr>
              <a:t>aâc</a:t>
            </a:r>
            <a:endParaRPr lang="vi-VN"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949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Premium Vector | Frame with happy boy and girl in garden"/>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476" t="1531" r="1270" b="2076"/>
          <a:stretch/>
        </p:blipFill>
        <p:spPr bwMode="auto">
          <a:xfrm>
            <a:off x="-674913" y="0"/>
            <a:ext cx="1365068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2122127" y="474523"/>
            <a:ext cx="5160387" cy="1569660"/>
          </a:xfrm>
          <a:prstGeom prst="rect">
            <a:avLst/>
          </a:prstGeom>
          <a:noFill/>
        </p:spPr>
        <p:txBody>
          <a:bodyPr wrap="none" rtlCol="0">
            <a:spAutoFit/>
          </a:bodyPr>
          <a:lstStyle/>
          <a:p>
            <a:r>
              <a:rPr lang="en-US" sz="6000" b="1" dirty="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a:t>
            </a:r>
            <a:r>
              <a:rPr lang="en-US" sz="7200" b="1" u="sng" dirty="0">
                <a:latin typeface="VNI-Avo" pitchFamily="2" charset="0"/>
                <a:cs typeface="Times New Roman" panose="02020603050405020304" pitchFamily="18" charset="0"/>
              </a:rPr>
              <a:t>67</a:t>
            </a:r>
            <a:r>
              <a:rPr lang="en-US" sz="7200" b="1" dirty="0">
                <a:latin typeface="VNI-Avo" pitchFamily="2" charset="0"/>
                <a:cs typeface="Times New Roman" panose="02020603050405020304" pitchFamily="18" charset="0"/>
              </a:rPr>
              <a:t>:</a:t>
            </a:r>
            <a:r>
              <a:rPr lang="en-US" sz="9600" b="1" dirty="0">
                <a:latin typeface="VNI-Avo" pitchFamily="2" charset="0"/>
                <a:cs typeface="Times New Roman" panose="02020603050405020304" pitchFamily="18" charset="0"/>
              </a:rPr>
              <a:t>   </a:t>
            </a:r>
            <a:endParaRPr lang="vi-VN" sz="115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080668" y="2259297"/>
            <a:ext cx="7924800" cy="2015936"/>
          </a:xfrm>
          <a:prstGeom prst="rect">
            <a:avLst/>
          </a:prstGeom>
        </p:spPr>
        <p:txBody>
          <a:bodyPr wrap="square">
            <a:spAutoFit/>
          </a:bodyPr>
          <a:lstStyle/>
          <a:p>
            <a:r>
              <a:rPr lang="en-US" sz="12500" b="1" dirty="0" smtClean="0">
                <a:solidFill>
                  <a:srgbClr val="FF0000"/>
                </a:solidFill>
                <a:latin typeface="VNI-Avo" pitchFamily="2" charset="0"/>
                <a:cs typeface="Times New Roman" panose="02020603050405020304" pitchFamily="18" charset="0"/>
              </a:rPr>
              <a:t>aâng  aâc</a:t>
            </a:r>
            <a:endParaRPr lang="vi-VN" sz="125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878293" y="4321626"/>
            <a:ext cx="2895600" cy="707886"/>
          </a:xfrm>
          <a:prstGeom prst="rect">
            <a:avLst/>
          </a:prstGeom>
          <a:noFill/>
        </p:spPr>
        <p:txBody>
          <a:bodyPr wrap="square" rtlCol="0">
            <a:spAutoFit/>
          </a:bodyPr>
          <a:lstStyle/>
          <a:p>
            <a:r>
              <a:rPr lang="en-US" sz="4000" b="1" dirty="0" smtClean="0">
                <a:latin typeface="VNI-Avo" pitchFamily="2" charset="0"/>
              </a:rPr>
              <a:t>(Tieát 2)</a:t>
            </a:r>
            <a:endParaRPr lang="en-US" sz="4000" b="1" dirty="0">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2463021" y="-61555"/>
            <a:ext cx="2666541" cy="1569660"/>
          </a:xfrm>
          <a:prstGeom prst="rect">
            <a:avLst/>
          </a:prstGeom>
        </p:spPr>
        <p:txBody>
          <a:bodyPr wrap="square">
            <a:spAutoFit/>
          </a:bodyPr>
          <a:lstStyle/>
          <a:p>
            <a:r>
              <a:rPr lang="en-US" sz="9600" b="1" dirty="0" smtClean="0">
                <a:solidFill>
                  <a:srgbClr val="FF0000"/>
                </a:solidFill>
                <a:latin typeface="VNI-Avo" pitchFamily="2" charset="0"/>
                <a:cs typeface="Times New Roman" panose="02020603050405020304" pitchFamily="18" charset="0"/>
              </a:rPr>
              <a:t>aâng</a:t>
            </a:r>
            <a:endParaRPr lang="vi-VN" sz="9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rot="10800000" flipV="1">
            <a:off x="7098212" y="-61555"/>
            <a:ext cx="2666541" cy="1569660"/>
          </a:xfrm>
          <a:prstGeom prst="rect">
            <a:avLst/>
          </a:prstGeom>
        </p:spPr>
        <p:txBody>
          <a:bodyPr wrap="square">
            <a:spAutoFit/>
          </a:bodyPr>
          <a:lstStyle/>
          <a:p>
            <a:r>
              <a:rPr lang="en-US" sz="9600" b="1" dirty="0" smtClean="0">
                <a:solidFill>
                  <a:srgbClr val="CC0066"/>
                </a:solidFill>
                <a:latin typeface="VNI-Avo" pitchFamily="2" charset="0"/>
                <a:cs typeface="Times New Roman" panose="02020603050405020304" pitchFamily="18" charset="0"/>
              </a:rPr>
              <a:t>aâc</a:t>
            </a:r>
            <a:endParaRPr lang="vi-VN" sz="9600" b="1" dirty="0">
              <a:solidFill>
                <a:srgbClr val="CC0066"/>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71174" y="1819294"/>
            <a:ext cx="4915947"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nhaø t</a:t>
            </a:r>
            <a:r>
              <a:rPr lang="en-US" sz="8000" b="1" dirty="0" smtClean="0">
                <a:solidFill>
                  <a:srgbClr val="FF0000"/>
                </a:solidFill>
                <a:latin typeface="VNI-Avo" pitchFamily="2" charset="0"/>
                <a:cs typeface="Times New Roman" panose="02020603050405020304" pitchFamily="18" charset="0"/>
              </a:rPr>
              <a:t>aàng</a:t>
            </a:r>
            <a:endParaRPr lang="vi-VN" sz="8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05566" y="1840749"/>
            <a:ext cx="5135586"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quaû g</a:t>
            </a:r>
            <a:r>
              <a:rPr lang="en-US" sz="8000" b="1" dirty="0" smtClean="0">
                <a:solidFill>
                  <a:srgbClr val="CC0066"/>
                </a:solidFill>
                <a:latin typeface="VNI-Avo" pitchFamily="2" charset="0"/>
                <a:cs typeface="Times New Roman" panose="02020603050405020304" pitchFamily="18" charset="0"/>
              </a:rPr>
              <a:t>aác</a:t>
            </a:r>
            <a:endParaRPr lang="vi-VN" sz="8000" b="1" dirty="0">
              <a:solidFill>
                <a:srgbClr val="CC006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80434" y="3409146"/>
            <a:ext cx="5093061" cy="1323439"/>
          </a:xfrm>
          <a:prstGeom prst="rect">
            <a:avLst/>
          </a:prstGeom>
          <a:noFill/>
        </p:spPr>
        <p:txBody>
          <a:bodyPr wrap="none" rtlCol="0">
            <a:spAutoFit/>
          </a:bodyPr>
          <a:lstStyle/>
          <a:p>
            <a:r>
              <a:rPr lang="en-US" sz="8000" b="1" dirty="0" smtClean="0">
                <a:latin typeface="VNI-Avo" pitchFamily="2" charset="0"/>
                <a:cs typeface="Times New Roman" panose="02020603050405020304" pitchFamily="18" charset="0"/>
              </a:rPr>
              <a:t>v</a:t>
            </a:r>
            <a:r>
              <a:rPr lang="en-US" sz="8000" b="1" dirty="0" smtClean="0">
                <a:solidFill>
                  <a:srgbClr val="FF0000"/>
                </a:solidFill>
                <a:latin typeface="VNI-Avo" pitchFamily="2" charset="0"/>
                <a:cs typeface="Times New Roman" panose="02020603050405020304" pitchFamily="18" charset="0"/>
              </a:rPr>
              <a:t>aàng</a:t>
            </a:r>
            <a:r>
              <a:rPr lang="en-US" sz="8000" b="1" dirty="0" smtClean="0">
                <a:latin typeface="VNI-Avo" pitchFamily="2" charset="0"/>
                <a:cs typeface="Times New Roman" panose="02020603050405020304" pitchFamily="18" charset="0"/>
              </a:rPr>
              <a:t> traùn</a:t>
            </a:r>
            <a:endParaRPr lang="vi-VN" sz="8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374777" y="3401938"/>
            <a:ext cx="5579330"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b</a:t>
            </a:r>
            <a:r>
              <a:rPr lang="en-US" sz="8000" b="1" dirty="0" smtClean="0">
                <a:solidFill>
                  <a:srgbClr val="CC0066"/>
                </a:solidFill>
                <a:latin typeface="VNI-Avo" pitchFamily="2" charset="0"/>
                <a:cs typeface="Times New Roman" panose="02020603050405020304" pitchFamily="18" charset="0"/>
              </a:rPr>
              <a:t>aäc</a:t>
            </a:r>
            <a:r>
              <a:rPr lang="en-US" sz="8000" b="1" dirty="0" smtClean="0">
                <a:latin typeface="VNI-Avo" pitchFamily="2" charset="0"/>
                <a:cs typeface="Times New Roman" panose="02020603050405020304" pitchFamily="18" charset="0"/>
              </a:rPr>
              <a:t> </a:t>
            </a:r>
            <a:r>
              <a:rPr lang="en-US" sz="8000" b="1" dirty="0">
                <a:latin typeface="VNI-Avo" pitchFamily="2" charset="0"/>
                <a:cs typeface="Times New Roman" panose="02020603050405020304" pitchFamily="18" charset="0"/>
              </a:rPr>
              <a:t>thang</a:t>
            </a:r>
            <a:endParaRPr lang="vi-VN" sz="8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73397" y="5076026"/>
            <a:ext cx="4711546" cy="1323439"/>
          </a:xfrm>
          <a:prstGeom prst="rect">
            <a:avLst/>
          </a:prstGeom>
          <a:noFill/>
        </p:spPr>
        <p:txBody>
          <a:bodyPr wrap="none" rtlCol="0">
            <a:spAutoFit/>
          </a:bodyPr>
          <a:lstStyle/>
          <a:p>
            <a:r>
              <a:rPr lang="en-US" sz="8000" b="1" dirty="0" smtClean="0">
                <a:latin typeface="VNI-Avo" pitchFamily="2" charset="0"/>
                <a:cs typeface="Times New Roman" panose="02020603050405020304" pitchFamily="18" charset="0"/>
              </a:rPr>
              <a:t>n</a:t>
            </a:r>
            <a:r>
              <a:rPr lang="en-US" sz="8000" b="1" dirty="0" smtClean="0">
                <a:solidFill>
                  <a:srgbClr val="FF0000"/>
                </a:solidFill>
                <a:latin typeface="VNI-Avo" pitchFamily="2" charset="0"/>
                <a:cs typeface="Times New Roman" panose="02020603050405020304" pitchFamily="18" charset="0"/>
              </a:rPr>
              <a:t>aâng</a:t>
            </a:r>
            <a:r>
              <a:rPr lang="en-US" sz="8000" b="1" dirty="0" smtClean="0">
                <a:latin typeface="VNI-Avo" pitchFamily="2" charset="0"/>
                <a:cs typeface="Times New Roman" panose="02020603050405020304" pitchFamily="18" charset="0"/>
              </a:rPr>
              <a:t> leân</a:t>
            </a:r>
            <a:endParaRPr lang="vi-VN" sz="8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74782" y="5131784"/>
            <a:ext cx="4932557" cy="1323439"/>
          </a:xfrm>
          <a:prstGeom prst="rect">
            <a:avLst/>
          </a:prstGeom>
          <a:noFill/>
        </p:spPr>
        <p:txBody>
          <a:bodyPr wrap="square" rtlCol="0">
            <a:spAutoFit/>
          </a:bodyPr>
          <a:lstStyle/>
          <a:p>
            <a:r>
              <a:rPr lang="en-US" sz="8000" b="1" dirty="0" smtClean="0">
                <a:latin typeface="VNI-Avo" pitchFamily="2" charset="0"/>
                <a:cs typeface="Times New Roman" panose="02020603050405020304" pitchFamily="18" charset="0"/>
              </a:rPr>
              <a:t>gioù b</a:t>
            </a:r>
            <a:r>
              <a:rPr lang="en-US" sz="8000" b="1" dirty="0" smtClean="0">
                <a:solidFill>
                  <a:srgbClr val="CC0066"/>
                </a:solidFill>
                <a:latin typeface="VNI-Avo" pitchFamily="2" charset="0"/>
                <a:cs typeface="Times New Roman" panose="02020603050405020304" pitchFamily="18" charset="0"/>
              </a:rPr>
              <a:t>aác</a:t>
            </a:r>
            <a:endParaRPr lang="vi-VN" sz="8000" b="1" dirty="0">
              <a:solidFill>
                <a:srgbClr val="CC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74468" y="1097280"/>
            <a:ext cx="7196202"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baøi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 xmlns:p14="http://schemas.microsoft.com/office/powerpoint/2010/main" val="2086019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58091" y="641459"/>
            <a:ext cx="10502538" cy="3525596"/>
          </a:xfrm>
          <a:prstGeom prst="roundRect">
            <a:avLst/>
          </a:prstGeom>
          <a:solidFill>
            <a:schemeClr val="bg1"/>
          </a:solidFill>
          <a:ln>
            <a:solidFill>
              <a:schemeClr val="bg1"/>
            </a:solidFill>
          </a:ln>
          <a:effectLst>
            <a:glow rad="1524000">
              <a:schemeClr val="bg1"/>
            </a:glow>
            <a:outerShdw sx="79000" sy="79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 name="Picture 27"/>
          <p:cNvPicPr>
            <a:picLocks noChangeAspect="1"/>
          </p:cNvPicPr>
          <p:nvPr/>
        </p:nvPicPr>
        <p:blipFill rotWithShape="1">
          <a:blip r:embed="rId2"/>
          <a:srcRect l="38521" t="18734" r="37584" b="50882"/>
          <a:stretch/>
        </p:blipFill>
        <p:spPr>
          <a:xfrm>
            <a:off x="284204" y="785390"/>
            <a:ext cx="11893553" cy="3581584"/>
          </a:xfrm>
          <a:prstGeom prst="rect">
            <a:avLst/>
          </a:prstGeom>
        </p:spPr>
      </p:pic>
      <p:sp>
        <p:nvSpPr>
          <p:cNvPr id="10" name="Rectangle 9"/>
          <p:cNvSpPr/>
          <p:nvPr/>
        </p:nvSpPr>
        <p:spPr>
          <a:xfrm>
            <a:off x="418260" y="4353455"/>
            <a:ext cx="11120173" cy="218521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3400" dirty="0" smtClean="0">
                <a:latin typeface="VNI-Avo" pitchFamily="2" charset="0"/>
                <a:cs typeface="Times New Roman" panose="02020603050405020304" pitchFamily="18" charset="0"/>
              </a:rPr>
              <a:t>Nhaø baø coù giaøn gaác nhoû maø thaät sai quaû. Baø quyù giaøn gaác, chaêm baüm kó laém. Quaû gaác maäp maïp. Quaû to, quaû nhoû nhö ñaøn lôïn con. Gaác chín, baø seõ laøm cho beù moùn cheø gaác thôm ngon. </a:t>
            </a:r>
            <a:endParaRPr lang="en-US" sz="3400" dirty="0">
              <a:latin typeface="VNI-Avo" pitchFamily="2" charset="0"/>
              <a:cs typeface="Times New Roman" panose="02020603050405020304" pitchFamily="18" charset="0"/>
            </a:endParaRPr>
          </a:p>
        </p:txBody>
      </p:sp>
      <p:sp>
        <p:nvSpPr>
          <p:cNvPr id="24" name="Rectangle 23"/>
          <p:cNvSpPr/>
          <p:nvPr/>
        </p:nvSpPr>
        <p:spPr>
          <a:xfrm>
            <a:off x="4337810" y="4353457"/>
            <a:ext cx="793807" cy="615553"/>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3400" dirty="0" smtClean="0">
                <a:solidFill>
                  <a:srgbClr val="FF0000"/>
                </a:solidFill>
                <a:latin typeface="VNI-Avo" pitchFamily="2" charset="0"/>
                <a:cs typeface="Times New Roman" panose="02020603050405020304" pitchFamily="18" charset="0"/>
              </a:rPr>
              <a:t>aâc</a:t>
            </a:r>
            <a:endParaRPr lang="en-US" sz="3400" dirty="0">
              <a:solidFill>
                <a:srgbClr val="FF0000"/>
              </a:solidFill>
              <a:latin typeface="VNI-Avo" pitchFamily="2" charset="0"/>
              <a:cs typeface="Times New Roman" panose="02020603050405020304" pitchFamily="18" charset="0"/>
            </a:endParaRPr>
          </a:p>
        </p:txBody>
      </p:sp>
      <p:cxnSp>
        <p:nvCxnSpPr>
          <p:cNvPr id="25" name="Straight Connector 24"/>
          <p:cNvCxnSpPr/>
          <p:nvPr/>
        </p:nvCxnSpPr>
        <p:spPr>
          <a:xfrm flipV="1">
            <a:off x="4270622" y="4889499"/>
            <a:ext cx="745535" cy="90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33412" y="-2400"/>
            <a:ext cx="3092513"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a:spAutoFit/>
          </a:bodyPr>
          <a:lstStyle/>
          <a:p>
            <a:pPr algn="ctr"/>
            <a:r>
              <a:rPr lang="en-US" sz="4800" b="1" dirty="0" smtClean="0">
                <a:latin typeface="VNI-Avo" pitchFamily="2" charset="0"/>
                <a:cs typeface="Times New Roman" panose="02020603050405020304" pitchFamily="18" charset="0"/>
              </a:rPr>
              <a:t>Giaøn gaác</a:t>
            </a:r>
            <a:endParaRPr lang="en-US" sz="4800" b="1" dirty="0">
              <a:latin typeface="VNI-Avo" pitchFamily="2" charset="0"/>
              <a:cs typeface="Times New Roman" panose="02020603050405020304" pitchFamily="18" charset="0"/>
            </a:endParaRPr>
          </a:p>
        </p:txBody>
      </p:sp>
      <p:sp>
        <p:nvSpPr>
          <p:cNvPr id="9" name="Rectangle 8"/>
          <p:cNvSpPr/>
          <p:nvPr/>
        </p:nvSpPr>
        <p:spPr>
          <a:xfrm>
            <a:off x="414545" y="4350007"/>
            <a:ext cx="11120173" cy="218521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sz="3400" dirty="0" smtClean="0">
                <a:latin typeface="VNI-Avo" pitchFamily="2" charset="0"/>
                <a:cs typeface="Times New Roman" panose="02020603050405020304" pitchFamily="18" charset="0"/>
              </a:rPr>
              <a:t>Nhaø baø coù giaøn g</a:t>
            </a:r>
            <a:r>
              <a:rPr lang="en-US" sz="3400" dirty="0" smtClean="0">
                <a:solidFill>
                  <a:srgbClr val="FF0000"/>
                </a:solidFill>
                <a:latin typeface="VNI-Avo" pitchFamily="2" charset="0"/>
                <a:cs typeface="Times New Roman" panose="02020603050405020304" pitchFamily="18" charset="0"/>
              </a:rPr>
              <a:t>aác</a:t>
            </a:r>
            <a:r>
              <a:rPr lang="en-US" sz="3400" dirty="0" smtClean="0">
                <a:latin typeface="VNI-Avo" pitchFamily="2" charset="0"/>
                <a:cs typeface="Times New Roman" panose="02020603050405020304" pitchFamily="18" charset="0"/>
              </a:rPr>
              <a:t> nhoû maø thaät sai quaû. Baø quyù giaøn g</a:t>
            </a:r>
            <a:r>
              <a:rPr lang="en-US" sz="3400" dirty="0" smtClean="0">
                <a:solidFill>
                  <a:srgbClr val="FF0000"/>
                </a:solidFill>
                <a:latin typeface="VNI-Avo" pitchFamily="2" charset="0"/>
                <a:cs typeface="Times New Roman" panose="02020603050405020304" pitchFamily="18" charset="0"/>
              </a:rPr>
              <a:t>aác</a:t>
            </a:r>
            <a:r>
              <a:rPr lang="en-US" sz="3400" dirty="0" smtClean="0">
                <a:latin typeface="VNI-Avo" pitchFamily="2" charset="0"/>
                <a:cs typeface="Times New Roman" panose="02020603050405020304" pitchFamily="18" charset="0"/>
              </a:rPr>
              <a:t>, chaêm baüm kó laém. Quaû g</a:t>
            </a:r>
            <a:r>
              <a:rPr lang="en-US" sz="3400" dirty="0" smtClean="0">
                <a:solidFill>
                  <a:srgbClr val="FF0000"/>
                </a:solidFill>
                <a:latin typeface="VNI-Avo" pitchFamily="2" charset="0"/>
                <a:cs typeface="Times New Roman" panose="02020603050405020304" pitchFamily="18" charset="0"/>
              </a:rPr>
              <a:t>aác</a:t>
            </a:r>
            <a:r>
              <a:rPr lang="en-US" sz="3400" dirty="0" smtClean="0">
                <a:latin typeface="VNI-Avo" pitchFamily="2" charset="0"/>
                <a:cs typeface="Times New Roman" panose="02020603050405020304" pitchFamily="18" charset="0"/>
              </a:rPr>
              <a:t> maäp maïp. Quaû to, quaû nhoû nhö ñaøn lôïn con. G</a:t>
            </a:r>
            <a:r>
              <a:rPr lang="en-US" sz="3400" dirty="0" smtClean="0">
                <a:solidFill>
                  <a:srgbClr val="FF0000"/>
                </a:solidFill>
                <a:latin typeface="VNI-Avo" pitchFamily="2" charset="0"/>
                <a:cs typeface="Times New Roman" panose="02020603050405020304" pitchFamily="18" charset="0"/>
              </a:rPr>
              <a:t>aác</a:t>
            </a:r>
            <a:r>
              <a:rPr lang="en-US" sz="3400" dirty="0" smtClean="0">
                <a:latin typeface="VNI-Avo" pitchFamily="2" charset="0"/>
                <a:cs typeface="Times New Roman" panose="02020603050405020304" pitchFamily="18" charset="0"/>
              </a:rPr>
              <a:t> chín, baø seõ laøm cho beù moùn cheø g</a:t>
            </a:r>
            <a:r>
              <a:rPr lang="en-US" sz="3400" dirty="0" smtClean="0">
                <a:solidFill>
                  <a:srgbClr val="FF0000"/>
                </a:solidFill>
                <a:latin typeface="VNI-Avo" pitchFamily="2" charset="0"/>
                <a:cs typeface="Times New Roman" panose="02020603050405020304" pitchFamily="18" charset="0"/>
              </a:rPr>
              <a:t>aác</a:t>
            </a:r>
            <a:r>
              <a:rPr lang="en-US" sz="3400" dirty="0" smtClean="0">
                <a:latin typeface="VNI-Avo" pitchFamily="2" charset="0"/>
                <a:cs typeface="Times New Roman" panose="02020603050405020304" pitchFamily="18" charset="0"/>
              </a:rPr>
              <a:t> thôm ngon. </a:t>
            </a:r>
            <a:endParaRPr lang="en-US" sz="3400" dirty="0">
              <a:latin typeface="VNI-Avo" pitchFamily="2" charset="0"/>
              <a:cs typeface="Times New Roman" panose="02020603050405020304" pitchFamily="18" charset="0"/>
            </a:endParaRPr>
          </a:p>
        </p:txBody>
      </p:sp>
    </p:spTree>
    <p:extLst>
      <p:ext uri="{BB962C8B-B14F-4D97-AF65-F5344CB8AC3E}">
        <p14:creationId xmlns="" xmlns:p14="http://schemas.microsoft.com/office/powerpoint/2010/main" val="6158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heckerboard(across)">
                                      <p:cBhvr>
                                        <p:cTn id="15" dur="500"/>
                                        <p:tgtEl>
                                          <p:spTgt spid="24"/>
                                        </p:tgtEl>
                                      </p:cBhvr>
                                    </p:animEffect>
                                  </p:childTnLst>
                                </p:cTn>
                              </p:par>
                              <p:par>
                                <p:cTn id="16" presetID="5"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heckerboard(across)">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5"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4" grpId="0"/>
      <p:bldP spid="24" grpId="1"/>
      <p:bldP spid="8" grpId="0"/>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8521" t="18734" r="37584" b="50882"/>
          <a:stretch/>
        </p:blipFill>
        <p:spPr>
          <a:xfrm>
            <a:off x="6521723" y="2104866"/>
            <a:ext cx="5319757" cy="4753134"/>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Cloud Callout 4"/>
          <p:cNvSpPr/>
          <p:nvPr/>
        </p:nvSpPr>
        <p:spPr>
          <a:xfrm>
            <a:off x="406042" y="2600"/>
            <a:ext cx="7128611" cy="3822268"/>
          </a:xfrm>
          <a:prstGeom prst="cloudCallout">
            <a:avLst>
              <a:gd name="adj1" fmla="val 50434"/>
              <a:gd name="adj2" fmla="val 4698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sz="1600" dirty="0"/>
          </a:p>
        </p:txBody>
      </p:sp>
      <p:pic>
        <p:nvPicPr>
          <p:cNvPr id="6" name="Picture 5"/>
          <p:cNvPicPr>
            <a:picLocks noChangeAspect="1"/>
          </p:cNvPicPr>
          <p:nvPr/>
        </p:nvPicPr>
        <p:blipFill rotWithShape="1">
          <a:blip r:embed="rId3"/>
          <a:srcRect l="9600" t="51076" r="87981" b="44621"/>
          <a:stretch/>
        </p:blipFill>
        <p:spPr>
          <a:xfrm>
            <a:off x="-13757" y="2739"/>
            <a:ext cx="854440" cy="766250"/>
          </a:xfrm>
          <a:prstGeom prst="rect">
            <a:avLst/>
          </a:prstGeom>
        </p:spPr>
      </p:pic>
      <p:sp>
        <p:nvSpPr>
          <p:cNvPr id="7" name="TextBox 6"/>
          <p:cNvSpPr txBox="1"/>
          <p:nvPr/>
        </p:nvSpPr>
        <p:spPr>
          <a:xfrm>
            <a:off x="1215483" y="442873"/>
            <a:ext cx="5419493" cy="1323439"/>
          </a:xfrm>
          <a:prstGeom prst="rect">
            <a:avLst/>
          </a:prstGeom>
          <a:noFill/>
        </p:spPr>
        <p:txBody>
          <a:bodyPr wrap="square" rtlCol="0">
            <a:spAutoFit/>
          </a:bodyPr>
          <a:lstStyle/>
          <a:p>
            <a:pPr algn="ctr"/>
            <a:r>
              <a:rPr lang="en-US" sz="4000" b="1" dirty="0" smtClean="0">
                <a:latin typeface="VNI-Avo" pitchFamily="2" charset="0"/>
                <a:cs typeface="Times New Roman" panose="02020603050405020304" pitchFamily="18" charset="0"/>
              </a:rPr>
              <a:t>Giaøn gaác nhaø baø </a:t>
            </a:r>
            <a:r>
              <a:rPr lang="en-US" sz="4000" b="1" dirty="0" smtClean="0">
                <a:solidFill>
                  <a:srgbClr val="FF0000"/>
                </a:solidFill>
                <a:latin typeface="VNI-Avo" pitchFamily="2" charset="0"/>
                <a:cs typeface="Times New Roman" panose="02020603050405020304" pitchFamily="18" charset="0"/>
              </a:rPr>
              <a:t>nhö theá naøo</a:t>
            </a:r>
            <a:r>
              <a:rPr lang="en-US" sz="4000" b="1" dirty="0" smtClean="0">
                <a:latin typeface="VNI-Avo" pitchFamily="2"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833596" y="1785227"/>
            <a:ext cx="399203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a:solidFill>
                  <a:srgbClr val="0000FF"/>
                </a:solidFill>
                <a:latin typeface="VNI-Avo" pitchFamily="2" charset="0"/>
                <a:cs typeface="Times New Roman" panose="02020603050405020304" pitchFamily="18" charset="0"/>
              </a:rPr>
              <a:t>a. </a:t>
            </a:r>
            <a:r>
              <a:rPr lang="en-US" sz="4000" b="1" dirty="0" smtClean="0">
                <a:solidFill>
                  <a:srgbClr val="0000FF"/>
                </a:solidFill>
                <a:latin typeface="VNI-Avo" pitchFamily="2" charset="0"/>
                <a:cs typeface="Times New Roman" panose="02020603050405020304" pitchFamily="18" charset="0"/>
              </a:rPr>
              <a:t>nhoû, </a:t>
            </a:r>
            <a:r>
              <a:rPr lang="en-US" sz="4000" b="1" dirty="0">
                <a:solidFill>
                  <a:srgbClr val="0000FF"/>
                </a:solidFill>
                <a:latin typeface="VNI-Avo" pitchFamily="2" charset="0"/>
                <a:cs typeface="Times New Roman" panose="02020603050405020304" pitchFamily="18" charset="0"/>
              </a:rPr>
              <a:t>sai </a:t>
            </a:r>
            <a:r>
              <a:rPr lang="en-US" sz="4000" b="1" dirty="0" smtClean="0">
                <a:solidFill>
                  <a:srgbClr val="0000FF"/>
                </a:solidFill>
                <a:latin typeface="VNI-Avo" pitchFamily="2" charset="0"/>
                <a:cs typeface="Times New Roman" panose="02020603050405020304" pitchFamily="18" charset="0"/>
              </a:rPr>
              <a:t>quaû</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833595" y="2525455"/>
            <a:ext cx="3992031"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a:solidFill>
                  <a:srgbClr val="0000FF"/>
                </a:solidFill>
                <a:latin typeface="VNI-Avo" pitchFamily="2" charset="0"/>
                <a:cs typeface="Times New Roman" panose="02020603050405020304" pitchFamily="18" charset="0"/>
              </a:rPr>
              <a:t>b. </a:t>
            </a:r>
            <a:r>
              <a:rPr lang="en-US" sz="4000" b="1" dirty="0" smtClean="0">
                <a:solidFill>
                  <a:srgbClr val="0000FF"/>
                </a:solidFill>
                <a:latin typeface="VNI-Avo" pitchFamily="2" charset="0"/>
                <a:cs typeface="Times New Roman" panose="02020603050405020304" pitchFamily="18" charset="0"/>
              </a:rPr>
              <a:t>nhoû, </a:t>
            </a:r>
            <a:r>
              <a:rPr lang="en-US" sz="4000" b="1" dirty="0">
                <a:solidFill>
                  <a:srgbClr val="0000FF"/>
                </a:solidFill>
                <a:latin typeface="VNI-Avo" pitchFamily="2" charset="0"/>
                <a:cs typeface="Times New Roman" panose="02020603050405020304" pitchFamily="18" charset="0"/>
              </a:rPr>
              <a:t>ít </a:t>
            </a:r>
            <a:r>
              <a:rPr lang="en-US" sz="4000" b="1" dirty="0" smtClean="0">
                <a:solidFill>
                  <a:srgbClr val="0000FF"/>
                </a:solidFill>
                <a:latin typeface="VNI-Avo" pitchFamily="2" charset="0"/>
                <a:cs typeface="Times New Roman" panose="02020603050405020304" pitchFamily="18" charset="0"/>
              </a:rPr>
              <a:t>quaû</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133707" y="1509672"/>
            <a:ext cx="5419493" cy="1323439"/>
          </a:xfrm>
          <a:prstGeom prst="rect">
            <a:avLst/>
          </a:prstGeom>
          <a:noFill/>
        </p:spPr>
        <p:txBody>
          <a:bodyPr wrap="square" rtlCol="0">
            <a:spAutoFit/>
          </a:bodyPr>
          <a:lstStyle/>
          <a:p>
            <a:pPr algn="ctr"/>
            <a:r>
              <a:rPr lang="en-US" sz="4000" b="1" dirty="0" smtClean="0">
                <a:latin typeface="VNI-Avo" pitchFamily="2" charset="0"/>
                <a:cs typeface="Times New Roman" panose="02020603050405020304" pitchFamily="18" charset="0"/>
              </a:rPr>
              <a:t>Giaøn gaác nhaø baø </a:t>
            </a:r>
            <a:r>
              <a:rPr lang="en-US" sz="4000" b="1" dirty="0" smtClean="0">
                <a:solidFill>
                  <a:srgbClr val="FF0000"/>
                </a:solidFill>
                <a:latin typeface="VNI-Avo" pitchFamily="2" charset="0"/>
                <a:cs typeface="Times New Roman" panose="02020603050405020304" pitchFamily="18" charset="0"/>
              </a:rPr>
              <a:t>nhoû, sai quaû.</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2170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1" nodeType="clickEffect">
                                  <p:stCondLst>
                                    <p:cond delay="0"/>
                                  </p:stCondLst>
                                  <p:childTnLst>
                                    <p:animClr clrSpc="hsl" dir="cw">
                                      <p:cBhvr override="childStyle">
                                        <p:cTn id="28" dur="500" fill="hold"/>
                                        <p:tgtEl>
                                          <p:spTgt spid="8"/>
                                        </p:tgtEl>
                                        <p:attrNameLst>
                                          <p:attrName>style.color</p:attrName>
                                        </p:attrNameLst>
                                      </p:cBhvr>
                                      <p:by>
                                        <p:hsl h="7200000" s="0" l="0"/>
                                      </p:by>
                                    </p:animClr>
                                    <p:animClr clrSpc="hsl" dir="cw">
                                      <p:cBhvr>
                                        <p:cTn id="29" dur="500" fill="hold"/>
                                        <p:tgtEl>
                                          <p:spTgt spid="8"/>
                                        </p:tgtEl>
                                        <p:attrNameLst>
                                          <p:attrName>fillcolor</p:attrName>
                                        </p:attrNameLst>
                                      </p:cBhvr>
                                      <p:by>
                                        <p:hsl h="7200000" s="0" l="0"/>
                                      </p:by>
                                    </p:animClr>
                                    <p:animClr clrSpc="hsl" dir="cw">
                                      <p:cBhvr>
                                        <p:cTn id="30" dur="500" fill="hold"/>
                                        <p:tgtEl>
                                          <p:spTgt spid="8"/>
                                        </p:tgtEl>
                                        <p:attrNameLst>
                                          <p:attrName>stroke.color</p:attrName>
                                        </p:attrNameLst>
                                      </p:cBhvr>
                                      <p:by>
                                        <p:hsl h="7200000" s="0" l="0"/>
                                      </p:by>
                                    </p:animClr>
                                    <p:set>
                                      <p:cBhvr>
                                        <p:cTn id="31" dur="500" fill="hold"/>
                                        <p:tgtEl>
                                          <p:spTgt spid="8"/>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grpId="2" nodeType="clickEffect">
                                  <p:stCondLst>
                                    <p:cond delay="0"/>
                                  </p:stCondLst>
                                  <p:childTnLst>
                                    <p:animEffect transition="out" filter="checkerboard(across)">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heckerboard(across)">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8" grpId="1" animBg="1"/>
      <p:bldP spid="8" grpId="2" animBg="1"/>
      <p:bldP spid="9" grpId="0" animBg="1"/>
      <p:bldP spid="9" grpId="1"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4" name="TextBox 23"/>
          <p:cNvSpPr txBox="1"/>
          <p:nvPr/>
        </p:nvSpPr>
        <p:spPr>
          <a:xfrm>
            <a:off x="3436615" y="1242243"/>
            <a:ext cx="5136342" cy="3154710"/>
          </a:xfrm>
          <a:prstGeom prst="rect">
            <a:avLst/>
          </a:prstGeom>
          <a:noFill/>
        </p:spPr>
        <p:txBody>
          <a:bodyPr wrap="none" rtlCol="0">
            <a:spAutoFit/>
          </a:bodyPr>
          <a:lstStyle/>
          <a:p>
            <a:pPr algn="ctr"/>
            <a:r>
              <a:rPr lang="en-US" sz="19900" b="1" dirty="0" smtClean="0">
                <a:solidFill>
                  <a:srgbClr val="FF0000"/>
                </a:solidFill>
                <a:latin typeface="VNI-Avo" pitchFamily="2" charset="0"/>
              </a:rPr>
              <a:t>Vieát</a:t>
            </a:r>
            <a:endParaRPr lang="vi-VN" sz="19900" b="1" dirty="0">
              <a:solidFill>
                <a:srgbClr val="FF0000"/>
              </a:solidFill>
            </a:endParaRPr>
          </a:p>
        </p:txBody>
      </p:sp>
    </p:spTree>
    <p:extLst>
      <p:ext uri="{BB962C8B-B14F-4D97-AF65-F5344CB8AC3E}">
        <p14:creationId xmlns="" xmlns:p14="http://schemas.microsoft.com/office/powerpoint/2010/main" val="1073568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618665"/>
            <a:ext cx="6438900" cy="44386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410093" y="571036"/>
            <a:ext cx="5781907" cy="4402408"/>
          </a:xfrm>
          <a:prstGeom prst="rect">
            <a:avLst/>
          </a:prstGeom>
          <a:noFill/>
          <a:ln w="9525">
            <a:noFill/>
            <a:miter lim="800000"/>
            <a:headEnd/>
            <a:tailEnd/>
          </a:ln>
          <a:effectLst/>
        </p:spPr>
      </p:pic>
    </p:spTree>
    <p:extLst>
      <p:ext uri="{BB962C8B-B14F-4D97-AF65-F5344CB8AC3E}">
        <p14:creationId xmlns="" xmlns:p14="http://schemas.microsoft.com/office/powerpoint/2010/main" val="371371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56657" y="1"/>
            <a:ext cx="8806543" cy="334191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94757" y="3254826"/>
            <a:ext cx="8801100" cy="35160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ctor Thế Giới Trẻ Em Ngày Phim Hoạt Hình Banner, Vectơ, Thế Giới, Tết  Thiếu Nhi Hình nền Vector để tải xuống miễn phí"/>
          <p:cNvPicPr>
            <a:picLocks noChangeAspect="1" noChangeArrowheads="1"/>
          </p:cNvPicPr>
          <p:nvPr/>
        </p:nvPicPr>
        <p:blipFill>
          <a:blip r:embed="rId2"/>
          <a:srcRect/>
          <a:stretch>
            <a:fillRect/>
          </a:stretch>
        </p:blipFill>
        <p:spPr bwMode="auto">
          <a:xfrm>
            <a:off x="-46156" y="0"/>
            <a:ext cx="12238156" cy="6858000"/>
          </a:xfrm>
          <a:prstGeom prst="rect">
            <a:avLst/>
          </a:prstGeom>
          <a:noFill/>
        </p:spPr>
      </p:pic>
      <p:sp>
        <p:nvSpPr>
          <p:cNvPr id="3" name="TextBox 7"/>
          <p:cNvSpPr txBox="1"/>
          <p:nvPr/>
        </p:nvSpPr>
        <p:spPr>
          <a:xfrm>
            <a:off x="-1016" y="1487685"/>
            <a:ext cx="12239172" cy="830997"/>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800" b="1" dirty="0">
                <a:ln w="0"/>
                <a:solidFill>
                  <a:schemeClr val="accent4">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TRƯỜNG TH PHÚ HÒA ĐÔNG </a:t>
            </a:r>
          </a:p>
        </p:txBody>
      </p:sp>
      <p:sp>
        <p:nvSpPr>
          <p:cNvPr id="4" name="Rectangle 3"/>
          <p:cNvSpPr/>
          <p:nvPr/>
        </p:nvSpPr>
        <p:spPr>
          <a:xfrm>
            <a:off x="3068352" y="4590426"/>
            <a:ext cx="7281930" cy="1107996"/>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smtClean="0">
                <a:solidFill>
                  <a:schemeClr val="accent6">
                    <a:lumMod val="50000"/>
                  </a:schemeClr>
                </a:solidFill>
                <a:latin typeface="HP001 5 hàng" pitchFamily="34" charset="0"/>
              </a:rPr>
              <a:t>Tuần 14 </a:t>
            </a:r>
            <a:r>
              <a:rPr lang="en-US" sz="6600" b="1" dirty="0">
                <a:latin typeface="HP001 5 hàng" pitchFamily="34" charset="0"/>
              </a:rPr>
              <a:t>– </a:t>
            </a:r>
            <a:r>
              <a:rPr lang="en-US" sz="6600" b="1" dirty="0">
                <a:solidFill>
                  <a:srgbClr val="0070C0"/>
                </a:solidFill>
                <a:latin typeface="HP001 5 hàng" pitchFamily="34" charset="0"/>
              </a:rPr>
              <a:t>Thứ </a:t>
            </a:r>
            <a:r>
              <a:rPr lang="en-US" sz="6600" b="1" dirty="0" smtClean="0">
                <a:solidFill>
                  <a:srgbClr val="0070C0"/>
                </a:solidFill>
                <a:latin typeface="HP001 5 hàng" pitchFamily="34" charset="0"/>
              </a:rPr>
              <a:t>ba</a:t>
            </a:r>
            <a:endParaRPr lang="en-US" sz="6600" b="1" dirty="0">
              <a:solidFill>
                <a:srgbClr val="0070C0"/>
              </a:solidFill>
              <a:latin typeface="HP001 5 hàng" pitchFamily="34" charset="0"/>
            </a:endParaRPr>
          </a:p>
        </p:txBody>
      </p:sp>
      <p:sp>
        <p:nvSpPr>
          <p:cNvPr id="5" name="Rectangle 4"/>
          <p:cNvSpPr/>
          <p:nvPr/>
        </p:nvSpPr>
        <p:spPr>
          <a:xfrm>
            <a:off x="4101174" y="2190135"/>
            <a:ext cx="415197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cap="none" spc="0" dirty="0" smtClean="0">
                <a:ln w="11430"/>
                <a:solidFill>
                  <a:srgbClr val="CC0066"/>
                </a:solidFill>
                <a:effectLst>
                  <a:outerShdw blurRad="50800" dist="39000" dir="5460000" algn="tl">
                    <a:srgbClr val="000000">
                      <a:alpha val="38000"/>
                    </a:srgbClr>
                  </a:outerShdw>
                </a:effectLst>
              </a:rPr>
              <a:t>HỌC VẦN</a:t>
            </a:r>
            <a:endParaRPr lang="en-US" sz="8000" b="1" cap="none" spc="0" dirty="0">
              <a:ln w="11430"/>
              <a:solidFill>
                <a:srgbClr val="CC0066"/>
              </a:solidFill>
              <a:effectLst>
                <a:outerShdw blurRad="50800" dist="39000" dir="5460000" algn="tl">
                  <a:srgbClr val="000000">
                    <a:alpha val="38000"/>
                  </a:srgbClr>
                </a:outerShdw>
              </a:effectLst>
            </a:endParaRPr>
          </a:p>
        </p:txBody>
      </p:sp>
      <p:sp>
        <p:nvSpPr>
          <p:cNvPr id="6" name="Rectangle 5"/>
          <p:cNvSpPr/>
          <p:nvPr/>
        </p:nvSpPr>
        <p:spPr>
          <a:xfrm>
            <a:off x="5048216" y="3368427"/>
            <a:ext cx="2230098"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cap="none" spc="0" dirty="0" smtClean="0">
                <a:ln w="11430"/>
                <a:solidFill>
                  <a:schemeClr val="accent2">
                    <a:lumMod val="75000"/>
                  </a:schemeClr>
                </a:solidFill>
                <a:effectLst>
                  <a:outerShdw blurRad="50800" dist="39000" dir="5460000" algn="tl">
                    <a:srgbClr val="000000">
                      <a:alpha val="38000"/>
                    </a:srgbClr>
                  </a:outerShdw>
                </a:effectLst>
                <a:latin typeface="VNI-Avo" pitchFamily="2" charset="0"/>
              </a:rPr>
              <a:t>LÔÙP 1</a:t>
            </a:r>
            <a:endParaRPr lang="en-US" sz="6000" b="1" cap="none" spc="0" dirty="0">
              <a:ln w="11430"/>
              <a:solidFill>
                <a:schemeClr val="accent2">
                  <a:lumMod val="75000"/>
                </a:schemeClr>
              </a:solidFill>
              <a:effectLst>
                <a:outerShdw blurRad="50800" dist="39000" dir="5460000" algn="tl">
                  <a:srgbClr val="000000">
                    <a:alpha val="38000"/>
                  </a:srgbClr>
                </a:outerShdw>
              </a:effectLst>
              <a:latin typeface="VNI-Av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Friends Hello GIF - Find &amp; Share on GIPHY"/>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21770" y="8704"/>
            <a:ext cx="12192000" cy="685800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Friends Hello GIF - Find &amp; Share on GIPHY"/>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
            <a:ext cx="12192000" cy="685800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rot="1708643">
            <a:off x="5704794" y="387037"/>
            <a:ext cx="6658787" cy="4525235"/>
          </a:xfrm>
          <a:prstGeom prst="rect">
            <a:avLst/>
          </a:prstGeom>
          <a:noFill/>
        </p:spPr>
        <p:txBody>
          <a:bodyPr wrap="none" rtlCol="0">
            <a:prstTxWarp prst="textArchUpPour">
              <a:avLst>
                <a:gd name="adj1" fmla="val 10836382"/>
                <a:gd name="adj2" fmla="val 37967"/>
              </a:avLst>
            </a:prstTxWarp>
            <a:spAutoFit/>
          </a:bodyPr>
          <a:lstStyle/>
          <a:p>
            <a:r>
              <a:rPr lang="en-US" sz="3600" b="1" dirty="0">
                <a:solidFill>
                  <a:srgbClr val="FF0000"/>
                </a:solidFill>
                <a:latin typeface="Times New Roman" panose="02020603050405020304" pitchFamily="18" charset="0"/>
                <a:cs typeface="Times New Roman" panose="02020603050405020304" pitchFamily="18" charset="0"/>
              </a:rPr>
              <a:t>CHÚC CÁC EM HỌC GIỎI!</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GIF umbrella minion minions - animated GIF on GIFER"/>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rot="310687">
            <a:off x="5867057" y="1878487"/>
            <a:ext cx="4683711" cy="247846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44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212771" y="3631587"/>
            <a:ext cx="4071261"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800" b="1" dirty="0">
                <a:latin typeface="VNI-Avo" pitchFamily="2" charset="0"/>
                <a:cs typeface="Times New Roman" panose="02020603050405020304" pitchFamily="18" charset="0"/>
              </a:rPr>
              <a:t>  </a:t>
            </a:r>
            <a:r>
              <a:rPr lang="en-US" sz="4800" b="1" dirty="0" smtClean="0">
                <a:latin typeface="VNI-Avo" pitchFamily="2" charset="0"/>
                <a:cs typeface="Times New Roman" panose="02020603050405020304" pitchFamily="18" charset="0"/>
              </a:rPr>
              <a:t>gheá b</a:t>
            </a:r>
            <a:r>
              <a:rPr lang="en-US" sz="4800" b="1" dirty="0" smtClean="0">
                <a:solidFill>
                  <a:srgbClr val="FF0000"/>
                </a:solidFill>
                <a:latin typeface="VNI-Avo" pitchFamily="2" charset="0"/>
                <a:cs typeface="Times New Roman" panose="02020603050405020304" pitchFamily="18" charset="0"/>
              </a:rPr>
              <a:t>aêng</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12771" y="5136094"/>
            <a:ext cx="407125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800" b="1" dirty="0">
                <a:latin typeface="VNI-Avo" pitchFamily="2" charset="0"/>
                <a:cs typeface="Times New Roman" panose="02020603050405020304" pitchFamily="18" charset="0"/>
              </a:rPr>
              <a:t>   </a:t>
            </a:r>
            <a:r>
              <a:rPr lang="en-US" sz="4800" b="1" dirty="0" smtClean="0">
                <a:latin typeface="VNI-Avo" pitchFamily="2" charset="0"/>
                <a:cs typeface="Times New Roman" panose="02020603050405020304" pitchFamily="18" charset="0"/>
              </a:rPr>
              <a:t>m</a:t>
            </a:r>
            <a:r>
              <a:rPr lang="en-US" sz="4800" b="1" dirty="0" smtClean="0">
                <a:solidFill>
                  <a:srgbClr val="CC0066"/>
                </a:solidFill>
                <a:latin typeface="VNI-Avo" pitchFamily="2" charset="0"/>
                <a:cs typeface="Times New Roman" panose="02020603050405020304" pitchFamily="18" charset="0"/>
              </a:rPr>
              <a:t>aëc</a:t>
            </a:r>
            <a:r>
              <a:rPr lang="en-US" sz="4800" b="1" dirty="0" smtClean="0">
                <a:latin typeface="VNI-Avo" pitchFamily="2" charset="0"/>
                <a:cs typeface="Times New Roman" panose="02020603050405020304" pitchFamily="18" charset="0"/>
              </a:rPr>
              <a:t> aùo</a:t>
            </a:r>
            <a:endParaRPr lang="vi-VN" sz="4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212771" y="773189"/>
            <a:ext cx="4071257"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800" b="1" dirty="0" smtClean="0">
                <a:latin typeface="VNI-Avo" pitchFamily="2" charset="0"/>
                <a:cs typeface="Times New Roman" panose="02020603050405020304" pitchFamily="18" charset="0"/>
              </a:rPr>
              <a:t>th</a:t>
            </a:r>
            <a:r>
              <a:rPr lang="en-US" sz="4800" b="1" dirty="0" smtClean="0">
                <a:solidFill>
                  <a:srgbClr val="FF0000"/>
                </a:solidFill>
                <a:latin typeface="VNI-Avo" pitchFamily="2" charset="0"/>
                <a:cs typeface="Times New Roman" panose="02020603050405020304" pitchFamily="18" charset="0"/>
              </a:rPr>
              <a:t>aêng</a:t>
            </a:r>
            <a:r>
              <a:rPr lang="en-US" sz="4800" b="1" dirty="0" smtClean="0">
                <a:latin typeface="VNI-Avo" pitchFamily="2" charset="0"/>
                <a:cs typeface="Times New Roman" panose="02020603050405020304" pitchFamily="18" charset="0"/>
              </a:rPr>
              <a:t> b</a:t>
            </a:r>
            <a:r>
              <a:rPr lang="en-US" sz="4800" b="1" dirty="0" smtClean="0">
                <a:solidFill>
                  <a:srgbClr val="FF0000"/>
                </a:solidFill>
                <a:latin typeface="VNI-Avo" pitchFamily="2" charset="0"/>
                <a:cs typeface="Times New Roman" panose="02020603050405020304" pitchFamily="18" charset="0"/>
              </a:rPr>
              <a:t>aèng</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212771" y="2127080"/>
            <a:ext cx="4071261"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800" b="1" dirty="0">
                <a:latin typeface="VNI-Avo" pitchFamily="2" charset="0"/>
                <a:cs typeface="Times New Roman" panose="02020603050405020304" pitchFamily="18" charset="0"/>
              </a:rPr>
              <a:t>   </a:t>
            </a:r>
            <a:r>
              <a:rPr lang="en-US" sz="4800" b="1" dirty="0" smtClean="0">
                <a:latin typeface="VNI-Avo" pitchFamily="2" charset="0"/>
                <a:cs typeface="Times New Roman" panose="02020603050405020304" pitchFamily="18" charset="0"/>
              </a:rPr>
              <a:t>kh</a:t>
            </a:r>
            <a:r>
              <a:rPr lang="en-US" sz="4800" b="1" dirty="0" smtClean="0">
                <a:solidFill>
                  <a:srgbClr val="CC0066"/>
                </a:solidFill>
                <a:latin typeface="VNI-Avo" pitchFamily="2" charset="0"/>
                <a:cs typeface="Times New Roman" panose="02020603050405020304" pitchFamily="18" charset="0"/>
              </a:rPr>
              <a:t>aéc</a:t>
            </a:r>
            <a:r>
              <a:rPr lang="en-US" sz="4800" b="1" dirty="0" smtClean="0">
                <a:latin typeface="VNI-Avo" pitchFamily="2" charset="0"/>
                <a:cs typeface="Times New Roman" panose="02020603050405020304" pitchFamily="18" charset="0"/>
              </a:rPr>
              <a:t> goã</a:t>
            </a:r>
            <a:endParaRPr lang="vi-VN" sz="4800" b="1" dirty="0">
              <a:latin typeface="Times New Roman" panose="02020603050405020304" pitchFamily="18" charset="0"/>
              <a:cs typeface="Times New Roman" panose="02020603050405020304" pitchFamily="18" charset="0"/>
            </a:endParaRPr>
          </a:p>
        </p:txBody>
      </p:sp>
      <p:pic>
        <p:nvPicPr>
          <p:cNvPr id="9"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rotWithShape="1">
          <a:blip r:embed="rId3"/>
          <a:srcRect l="30557" t="28888" r="29487" b="34935"/>
          <a:stretch/>
        </p:blipFill>
        <p:spPr>
          <a:xfrm>
            <a:off x="843023" y="437051"/>
            <a:ext cx="2734718" cy="2397916"/>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rotWithShape="1">
          <a:blip r:embed="rId4"/>
          <a:srcRect l="29009" t="20744" r="31175" b="36031"/>
          <a:stretch/>
        </p:blipFill>
        <p:spPr>
          <a:xfrm>
            <a:off x="9084623" y="3811516"/>
            <a:ext cx="2511292" cy="2264899"/>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rotWithShape="1">
          <a:blip r:embed="rId5"/>
          <a:srcRect l="38221" t="21696" r="31233" b="31671"/>
          <a:stretch/>
        </p:blipFill>
        <p:spPr>
          <a:xfrm>
            <a:off x="9084621" y="410945"/>
            <a:ext cx="2573851" cy="2424021"/>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rotWithShape="1">
          <a:blip r:embed="rId6"/>
          <a:srcRect l="34736" t="19410" r="33859" b="36189"/>
          <a:stretch/>
        </p:blipFill>
        <p:spPr>
          <a:xfrm>
            <a:off x="843023" y="3811516"/>
            <a:ext cx="2734718" cy="2264899"/>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16" name="Straight Arrow Connector 15"/>
          <p:cNvCxnSpPr>
            <a:stCxn id="7" idx="1"/>
            <a:endCxn id="13" idx="3"/>
          </p:cNvCxnSpPr>
          <p:nvPr/>
        </p:nvCxnSpPr>
        <p:spPr>
          <a:xfrm rot="10800000" flipV="1">
            <a:off x="3577741" y="1188688"/>
            <a:ext cx="635030" cy="3755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11" idx="1"/>
          </p:cNvCxnSpPr>
          <p:nvPr/>
        </p:nvCxnSpPr>
        <p:spPr>
          <a:xfrm>
            <a:off x="8284032" y="2542579"/>
            <a:ext cx="800591" cy="2401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1"/>
            <a:endCxn id="10" idx="3"/>
          </p:cNvCxnSpPr>
          <p:nvPr/>
        </p:nvCxnSpPr>
        <p:spPr>
          <a:xfrm rot="10800000">
            <a:off x="3577741" y="1636010"/>
            <a:ext cx="635030" cy="24110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12" idx="1"/>
          </p:cNvCxnSpPr>
          <p:nvPr/>
        </p:nvCxnSpPr>
        <p:spPr>
          <a:xfrm flipV="1">
            <a:off x="8284029" y="1622956"/>
            <a:ext cx="800592" cy="39286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047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up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upRigh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 mẫu câu chào hỏi tiếng anh cho trẻ em thông dụng dễ nhớ"/>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6" descr="Premium Vector | Frame with happy boy and girl in garden"/>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476" t="1531" r="1270" b="2076"/>
          <a:stretch/>
        </p:blipFill>
        <p:spPr bwMode="auto">
          <a:xfrm>
            <a:off x="-631370" y="0"/>
            <a:ext cx="13650684"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6" descr="Premium Vector | Frame with happy boy and girl in garden"/>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476" t="1531" r="1270" b="2076"/>
          <a:stretch/>
        </p:blipFill>
        <p:spPr bwMode="auto">
          <a:xfrm>
            <a:off x="-674913" y="0"/>
            <a:ext cx="13650684"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122127" y="474523"/>
            <a:ext cx="5160387" cy="1569660"/>
          </a:xfrm>
          <a:prstGeom prst="rect">
            <a:avLst/>
          </a:prstGeom>
          <a:noFill/>
        </p:spPr>
        <p:txBody>
          <a:bodyPr wrap="none" rtlCol="0">
            <a:spAutoFit/>
          </a:bodyPr>
          <a:lstStyle/>
          <a:p>
            <a:r>
              <a:rPr lang="en-US" sz="6000" b="1" dirty="0">
                <a:latin typeface="VNI-Avo" pitchFamily="2" charset="0"/>
                <a:cs typeface="Times New Roman" panose="02020603050405020304" pitchFamily="18" charset="0"/>
              </a:rPr>
              <a:t>    </a:t>
            </a:r>
            <a:r>
              <a:rPr lang="en-US" sz="7200" b="1" u="sng" dirty="0" smtClean="0">
                <a:latin typeface="VNI-Avo" pitchFamily="2" charset="0"/>
                <a:cs typeface="Times New Roman" panose="02020603050405020304" pitchFamily="18" charset="0"/>
              </a:rPr>
              <a:t>Baøi </a:t>
            </a:r>
            <a:r>
              <a:rPr lang="en-US" sz="7200" b="1" u="sng" dirty="0">
                <a:latin typeface="VNI-Avo" pitchFamily="2" charset="0"/>
                <a:cs typeface="Times New Roman" panose="02020603050405020304" pitchFamily="18" charset="0"/>
              </a:rPr>
              <a:t>67</a:t>
            </a:r>
            <a:r>
              <a:rPr lang="en-US" sz="7200" b="1" dirty="0">
                <a:latin typeface="VNI-Avo" pitchFamily="2" charset="0"/>
                <a:cs typeface="Times New Roman" panose="02020603050405020304" pitchFamily="18" charset="0"/>
              </a:rPr>
              <a:t>:</a:t>
            </a:r>
            <a:r>
              <a:rPr lang="en-US" sz="9600" b="1" dirty="0">
                <a:latin typeface="VNI-Avo" pitchFamily="2" charset="0"/>
                <a:cs typeface="Times New Roman" panose="02020603050405020304" pitchFamily="18" charset="0"/>
              </a:rPr>
              <a:t>   </a:t>
            </a:r>
            <a:endParaRPr lang="vi-VN" sz="115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080668" y="2259297"/>
            <a:ext cx="7924800" cy="2015936"/>
          </a:xfrm>
          <a:prstGeom prst="rect">
            <a:avLst/>
          </a:prstGeom>
        </p:spPr>
        <p:txBody>
          <a:bodyPr wrap="square">
            <a:spAutoFit/>
          </a:bodyPr>
          <a:lstStyle/>
          <a:p>
            <a:r>
              <a:rPr lang="en-US" sz="12500" b="1" dirty="0" smtClean="0">
                <a:solidFill>
                  <a:srgbClr val="FF0000"/>
                </a:solidFill>
                <a:latin typeface="VNI-Avo" pitchFamily="2" charset="0"/>
                <a:cs typeface="Times New Roman" panose="02020603050405020304" pitchFamily="18" charset="0"/>
              </a:rPr>
              <a:t>aâng  aâc</a:t>
            </a:r>
            <a:endParaRPr lang="vi-VN" sz="125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878293" y="4321626"/>
            <a:ext cx="2895600" cy="707886"/>
          </a:xfrm>
          <a:prstGeom prst="rect">
            <a:avLst/>
          </a:prstGeom>
          <a:noFill/>
        </p:spPr>
        <p:txBody>
          <a:bodyPr wrap="square" rtlCol="0">
            <a:spAutoFit/>
          </a:bodyPr>
          <a:lstStyle/>
          <a:p>
            <a:r>
              <a:rPr lang="en-US" sz="4000" b="1" dirty="0" smtClean="0">
                <a:latin typeface="VNI-Avo" pitchFamily="2" charset="0"/>
              </a:rPr>
              <a:t>(Tieát 1)</a:t>
            </a:r>
            <a:endParaRPr lang="en-US" sz="4000" b="1" dirty="0">
              <a:latin typeface="VNI-Avo" pitchFamily="2" charset="0"/>
            </a:endParaRPr>
          </a:p>
        </p:txBody>
      </p:sp>
    </p:spTree>
    <p:extLst>
      <p:ext uri="{BB962C8B-B14F-4D97-AF65-F5344CB8AC3E}">
        <p14:creationId xmlns="" xmlns:p14="http://schemas.microsoft.com/office/powerpoint/2010/main" val="20442120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39981" y="1854926"/>
            <a:ext cx="9671172" cy="2215991"/>
          </a:xfrm>
          <a:prstGeom prst="rect">
            <a:avLst/>
          </a:prstGeom>
          <a:noFill/>
        </p:spPr>
        <p:txBody>
          <a:bodyPr wrap="square" rtlCol="0">
            <a:spAutoFit/>
          </a:bodyPr>
          <a:lstStyle/>
          <a:p>
            <a:pPr algn="ctr"/>
            <a:r>
              <a:rPr lang="en-US" sz="13800" b="1" dirty="0" smtClean="0">
                <a:solidFill>
                  <a:srgbClr val="FF0000"/>
                </a:solidFill>
                <a:latin typeface="VNI-Avo" pitchFamily="2" charset="0"/>
              </a:rPr>
              <a:t>Khaùm phaù</a:t>
            </a:r>
            <a:endParaRPr lang="vi-VN" sz="13800" b="1" dirty="0">
              <a:solidFill>
                <a:srgbClr val="FF0000"/>
              </a:solidFill>
            </a:endParaRPr>
          </a:p>
        </p:txBody>
      </p:sp>
    </p:spTree>
    <p:extLst>
      <p:ext uri="{BB962C8B-B14F-4D97-AF65-F5344CB8AC3E}">
        <p14:creationId xmlns="" xmlns:p14="http://schemas.microsoft.com/office/powerpoint/2010/main" val="214802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0477" y="2834056"/>
            <a:ext cx="4218726"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nhaø t</a:t>
            </a:r>
            <a:r>
              <a:rPr lang="en-US" sz="6600" b="1" dirty="0" smtClean="0">
                <a:solidFill>
                  <a:srgbClr val="FF0000"/>
                </a:solidFill>
                <a:latin typeface="VNI-Avo" pitchFamily="2" charset="0"/>
                <a:cs typeface="Times New Roman" panose="02020603050405020304" pitchFamily="18" charset="0"/>
              </a:rPr>
              <a:t>aàng</a:t>
            </a:r>
            <a:endParaRPr lang="vi-VN" sz="6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155522" y="3690362"/>
            <a:ext cx="2704892"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t</a:t>
            </a:r>
            <a:r>
              <a:rPr lang="en-US" sz="6600" b="1" dirty="0" smtClean="0">
                <a:solidFill>
                  <a:srgbClr val="FF0000"/>
                </a:solidFill>
                <a:latin typeface="VNI-Avo" pitchFamily="2" charset="0"/>
                <a:cs typeface="Times New Roman" panose="02020603050405020304" pitchFamily="18" charset="0"/>
              </a:rPr>
              <a:t>aàng</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83002" y="4595884"/>
            <a:ext cx="1886458" cy="1107996"/>
          </a:xfrm>
          <a:prstGeom prst="rect">
            <a:avLst/>
          </a:prstGeom>
          <a:noFill/>
        </p:spPr>
        <p:txBody>
          <a:bodyPr wrap="square" rtlCol="0">
            <a:spAutoFit/>
          </a:bodyPr>
          <a:lstStyle/>
          <a:p>
            <a:r>
              <a:rPr lang="en-US" sz="6600" b="1" dirty="0" smtClean="0">
                <a:solidFill>
                  <a:srgbClr val="FF0000"/>
                </a:solidFill>
                <a:latin typeface="VNI-Avo" pitchFamily="2" charset="0"/>
                <a:cs typeface="Times New Roman" panose="02020603050405020304" pitchFamily="18" charset="0"/>
              </a:rPr>
              <a:t>aâng</a:t>
            </a:r>
            <a:endParaRPr lang="vi-VN" sz="66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03350" y="4668030"/>
            <a:ext cx="1673636" cy="1107996"/>
          </a:xfrm>
          <a:prstGeom prst="rect">
            <a:avLst/>
          </a:prstGeom>
          <a:noFill/>
        </p:spPr>
        <p:txBody>
          <a:bodyPr wrap="square" rtlCol="0">
            <a:spAutoFit/>
          </a:bodyPr>
          <a:lstStyle/>
          <a:p>
            <a:r>
              <a:rPr lang="en-US" sz="6600" b="1" dirty="0" smtClean="0">
                <a:solidFill>
                  <a:srgbClr val="FF0000"/>
                </a:solidFill>
                <a:latin typeface="VNI-Avo" pitchFamily="2" charset="0"/>
                <a:cs typeface="Times New Roman" pitchFamily="18" charset="0"/>
              </a:rPr>
              <a:t>aâc</a:t>
            </a:r>
            <a:endParaRPr lang="vi-VN" sz="6600" b="1" dirty="0">
              <a:solidFill>
                <a:srgbClr val="FF0000"/>
              </a:solidFill>
              <a:latin typeface="Times New Roman" pitchFamily="18" charset="0"/>
              <a:cs typeface="Times New Roman" pitchFamily="18" charset="0"/>
            </a:endParaRPr>
          </a:p>
        </p:txBody>
      </p:sp>
      <p:grpSp>
        <p:nvGrpSpPr>
          <p:cNvPr id="14" name="Group 13"/>
          <p:cNvGrpSpPr/>
          <p:nvPr/>
        </p:nvGrpSpPr>
        <p:grpSpPr>
          <a:xfrm>
            <a:off x="7302549" y="5727816"/>
            <a:ext cx="4543769" cy="806364"/>
            <a:chOff x="701023" y="5373786"/>
            <a:chExt cx="4073374" cy="806364"/>
          </a:xfrm>
        </p:grpSpPr>
        <p:sp>
          <p:nvSpPr>
            <p:cNvPr id="15" name="Rectangle 14"/>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itchFamily="18" charset="0"/>
                </a:rPr>
                <a:t>aâ</a:t>
              </a:r>
              <a:endParaRPr lang="vi-VN" sz="6600" dirty="0">
                <a:latin typeface="Times New Roman" pitchFamily="18" charset="0"/>
                <a:cs typeface="Times New Roman" pitchFamily="18" charset="0"/>
              </a:endParaRPr>
            </a:p>
          </p:txBody>
        </p:sp>
        <p:sp>
          <p:nvSpPr>
            <p:cNvPr id="16" name="Rectangle 15"/>
            <p:cNvSpPr/>
            <p:nvPr/>
          </p:nvSpPr>
          <p:spPr>
            <a:xfrm>
              <a:off x="2077811" y="5373786"/>
              <a:ext cx="796468"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itchFamily="18" charset="0"/>
                </a:rPr>
                <a:t>c</a:t>
              </a:r>
              <a:endParaRPr lang="vi-VN" sz="6600" dirty="0">
                <a:latin typeface="Times New Roman" pitchFamily="18" charset="0"/>
                <a:cs typeface="Times New Roman" pitchFamily="18" charset="0"/>
              </a:endParaRPr>
            </a:p>
          </p:txBody>
        </p:sp>
        <p:cxnSp>
          <p:nvCxnSpPr>
            <p:cNvPr id="17" name="Straight Connector 16"/>
            <p:cNvCxnSpPr>
              <a:stCxn id="15" idx="3"/>
              <a:endCxn id="16" idx="1"/>
            </p:cNvCxnSpPr>
            <p:nvPr/>
          </p:nvCxnSpPr>
          <p:spPr>
            <a:xfrm flipV="1">
              <a:off x="1552304" y="5775718"/>
              <a:ext cx="525507" cy="1288"/>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p:cNvSpPr/>
            <p:nvPr/>
          </p:nvSpPr>
          <p:spPr>
            <a:xfrm>
              <a:off x="3457191" y="5373786"/>
              <a:ext cx="1317206" cy="80386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itchFamily="18" charset="0"/>
                </a:rPr>
                <a:t>aâc</a:t>
              </a:r>
              <a:endParaRPr lang="vi-VN" sz="6600" dirty="0">
                <a:latin typeface="Times New Roman" pitchFamily="18" charset="0"/>
                <a:cs typeface="Times New Roman" pitchFamily="18" charset="0"/>
              </a:endParaRPr>
            </a:p>
          </p:txBody>
        </p:sp>
        <p:cxnSp>
          <p:nvCxnSpPr>
            <p:cNvPr id="19" name="Straight Arrow Connector 18"/>
            <p:cNvCxnSpPr>
              <a:stCxn id="16" idx="3"/>
              <a:endCxn id="18" idx="1"/>
            </p:cNvCxnSpPr>
            <p:nvPr/>
          </p:nvCxnSpPr>
          <p:spPr>
            <a:xfrm>
              <a:off x="2874279" y="5775718"/>
              <a:ext cx="582912" cy="15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1" name="TextBox 20"/>
          <p:cNvSpPr txBox="1"/>
          <p:nvPr/>
        </p:nvSpPr>
        <p:spPr>
          <a:xfrm>
            <a:off x="10203037" y="4667447"/>
            <a:ext cx="900966" cy="1107996"/>
          </a:xfrm>
          <a:prstGeom prst="rect">
            <a:avLst/>
          </a:prstGeom>
          <a:noFill/>
        </p:spPr>
        <p:txBody>
          <a:bodyPr wrap="square" rtlCol="0">
            <a:spAutoFit/>
          </a:bodyPr>
          <a:lstStyle/>
          <a:p>
            <a:r>
              <a:rPr lang="en-US" sz="6600" b="1" dirty="0" smtClean="0">
                <a:solidFill>
                  <a:schemeClr val="accent2">
                    <a:lumMod val="50000"/>
                  </a:schemeClr>
                </a:solidFill>
                <a:latin typeface="VNI-Avo" pitchFamily="2" charset="0"/>
                <a:cs typeface="Times New Roman" pitchFamily="18" charset="0"/>
              </a:rPr>
              <a:t>aâ</a:t>
            </a:r>
            <a:endParaRPr lang="vi-VN" sz="6600" b="1" dirty="0">
              <a:solidFill>
                <a:schemeClr val="accent2">
                  <a:lumMod val="50000"/>
                </a:schemeClr>
              </a:solidFill>
              <a:latin typeface="Times New Roman" pitchFamily="18" charset="0"/>
              <a:cs typeface="Times New Roman" pitchFamily="18" charset="0"/>
            </a:endParaRPr>
          </a:p>
        </p:txBody>
      </p:sp>
      <p:sp>
        <p:nvSpPr>
          <p:cNvPr id="22" name="TextBox 21"/>
          <p:cNvSpPr txBox="1"/>
          <p:nvPr/>
        </p:nvSpPr>
        <p:spPr>
          <a:xfrm>
            <a:off x="10800879" y="4671844"/>
            <a:ext cx="829578" cy="1107996"/>
          </a:xfrm>
          <a:prstGeom prst="rect">
            <a:avLst/>
          </a:prstGeom>
          <a:noFill/>
        </p:spPr>
        <p:txBody>
          <a:bodyPr wrap="square" rtlCol="0">
            <a:spAutoFit/>
          </a:bodyPr>
          <a:lstStyle/>
          <a:p>
            <a:r>
              <a:rPr lang="en-US" sz="6600" b="1" dirty="0" smtClean="0">
                <a:solidFill>
                  <a:schemeClr val="accent6">
                    <a:lumMod val="50000"/>
                  </a:schemeClr>
                </a:solidFill>
                <a:latin typeface="VNI-Avo" pitchFamily="2" charset="0"/>
                <a:cs typeface="Times New Roman" panose="02020603050405020304" pitchFamily="18" charset="0"/>
              </a:rPr>
              <a:t>c</a:t>
            </a:r>
            <a:endParaRPr lang="vi-VN" sz="6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3" name="AutoShape 4" descr="COMBO 2 CÂY GIỐNG CHANH KHÔNG HẠT DÒNG QUẢ CHÙM SIÊU NĂNG SUẤT, CAM KẾT  GIỐNG CHUẨN | Lazada.vn"/>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4" name="AutoShape 6" descr="COMBO 2 CÂY GIỐNG CHANH KHÔNG HẠT DÒNG QUẢ CHÙM SIÊU NĂNG SUẤT, CAM KẾT  GIỐNG CHUẨN | Lazada.vn"/>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5" name="AutoShape 8" descr="COMBO 2 CÂY GIỐNG CHANH KHÔNG HẠT DÒNG QUẢ CHÙM SIÊU NĂNG SUẤT, CAM KẾT  GIỐNG CHUẨN | Lazada.vn"/>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6" name="AutoShape 12" descr="COMBO 2 CÂY GIỐNG CHANH KHÔNG HẠT DÒNG QUẢ CHÙM SIÊU NĂNG SUẤT, CAM KẾT  GIỐNG CHUẨN | Lazada.vn"/>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7" name="TextBox 26"/>
          <p:cNvSpPr txBox="1"/>
          <p:nvPr/>
        </p:nvSpPr>
        <p:spPr>
          <a:xfrm>
            <a:off x="7705316" y="2877812"/>
            <a:ext cx="3923820" cy="1107996"/>
          </a:xfrm>
          <a:prstGeom prst="rect">
            <a:avLst/>
          </a:prstGeom>
          <a:noFill/>
        </p:spPr>
        <p:txBody>
          <a:bodyPr wrap="square" rtlCol="0">
            <a:spAutoFit/>
          </a:bodyPr>
          <a:lstStyle/>
          <a:p>
            <a:r>
              <a:rPr lang="en-US" sz="6600" b="1" dirty="0" smtClean="0">
                <a:latin typeface="VNI-Avo" pitchFamily="2" charset="0"/>
                <a:cs typeface="Times New Roman" panose="02020603050405020304" pitchFamily="18" charset="0"/>
              </a:rPr>
              <a:t>quaû g</a:t>
            </a:r>
            <a:r>
              <a:rPr lang="en-US" sz="6600" b="1" dirty="0" smtClean="0">
                <a:solidFill>
                  <a:srgbClr val="FF0000"/>
                </a:solidFill>
                <a:latin typeface="VNI-Avo" pitchFamily="2" charset="0"/>
                <a:cs typeface="Times New Roman" panose="02020603050405020304" pitchFamily="18" charset="0"/>
              </a:rPr>
              <a:t>aác</a:t>
            </a:r>
            <a:endParaRPr lang="vi-VN" sz="66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166295" y="3805655"/>
            <a:ext cx="2756332" cy="1107996"/>
          </a:xfrm>
          <a:prstGeom prst="rect">
            <a:avLst/>
          </a:prstGeom>
          <a:noFill/>
        </p:spPr>
        <p:txBody>
          <a:bodyPr wrap="square" rtlCol="0">
            <a:spAutoFit/>
          </a:bodyPr>
          <a:lstStyle/>
          <a:p>
            <a:r>
              <a:rPr lang="en-US" sz="6600" b="1" dirty="0">
                <a:latin typeface="VNI-Avo" pitchFamily="2" charset="0"/>
                <a:cs typeface="Times New Roman" panose="02020603050405020304" pitchFamily="18" charset="0"/>
              </a:rPr>
              <a:t>  </a:t>
            </a:r>
            <a:r>
              <a:rPr lang="en-US" sz="6600" b="1" dirty="0" smtClean="0">
                <a:latin typeface="VNI-Avo" pitchFamily="2" charset="0"/>
                <a:cs typeface="Times New Roman" panose="02020603050405020304" pitchFamily="18" charset="0"/>
              </a:rPr>
              <a:t>g</a:t>
            </a:r>
            <a:r>
              <a:rPr lang="en-US" sz="6600" b="1" dirty="0" smtClean="0">
                <a:solidFill>
                  <a:srgbClr val="FF0000"/>
                </a:solidFill>
                <a:latin typeface="VNI-Avo" pitchFamily="2" charset="0"/>
                <a:cs typeface="Times New Roman" panose="02020603050405020304" pitchFamily="18" charset="0"/>
              </a:rPr>
              <a:t>aác</a:t>
            </a:r>
            <a:r>
              <a:rPr lang="en-US" sz="6600" b="1" dirty="0" smtClean="0">
                <a:latin typeface="VNI-Avo" pitchFamily="2" charset="0"/>
                <a:cs typeface="Times New Roman" panose="02020603050405020304" pitchFamily="18" charset="0"/>
              </a:rPr>
              <a:t> </a:t>
            </a:r>
            <a:endParaRPr lang="vi-VN" sz="66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3477034" y="4593687"/>
            <a:ext cx="1373743" cy="1107996"/>
          </a:xfrm>
          <a:prstGeom prst="rect">
            <a:avLst/>
          </a:prstGeom>
          <a:noFill/>
        </p:spPr>
        <p:txBody>
          <a:bodyPr wrap="square" rtlCol="0">
            <a:spAutoFit/>
          </a:bodyPr>
          <a:lstStyle/>
          <a:p>
            <a:r>
              <a:rPr lang="en-US" sz="6600" b="1" dirty="0">
                <a:solidFill>
                  <a:srgbClr val="7030A0"/>
                </a:solidFill>
                <a:latin typeface="VNI-Avo" pitchFamily="2" charset="0"/>
                <a:cs typeface="Times New Roman" panose="02020603050405020304" pitchFamily="18" charset="0"/>
              </a:rPr>
              <a:t>ng</a:t>
            </a:r>
            <a:endParaRPr lang="vi-VN" sz="6600" b="1" dirty="0">
              <a:solidFill>
                <a:srgbClr val="7030A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2885014" y="4591486"/>
            <a:ext cx="900966" cy="1107996"/>
          </a:xfrm>
          <a:prstGeom prst="rect">
            <a:avLst/>
          </a:prstGeom>
          <a:noFill/>
        </p:spPr>
        <p:txBody>
          <a:bodyPr wrap="square" rtlCol="0">
            <a:spAutoFit/>
          </a:bodyPr>
          <a:lstStyle/>
          <a:p>
            <a:r>
              <a:rPr lang="en-US" sz="6600" b="1" dirty="0" smtClean="0">
                <a:solidFill>
                  <a:srgbClr val="CC0066"/>
                </a:solidFill>
                <a:latin typeface="VNI-Avo" pitchFamily="2" charset="0"/>
                <a:cs typeface="Times New Roman" pitchFamily="18" charset="0"/>
              </a:rPr>
              <a:t>aâ</a:t>
            </a:r>
            <a:endParaRPr lang="vi-VN" sz="6600" b="1" dirty="0">
              <a:solidFill>
                <a:srgbClr val="CC0066"/>
              </a:solidFill>
              <a:latin typeface="Times New Roman" pitchFamily="18" charset="0"/>
              <a:cs typeface="Times New Roman" pitchFamily="18" charset="0"/>
            </a:endParaRPr>
          </a:p>
        </p:txBody>
      </p:sp>
      <p:grpSp>
        <p:nvGrpSpPr>
          <p:cNvPr id="3" name="Group 2"/>
          <p:cNvGrpSpPr/>
          <p:nvPr/>
        </p:nvGrpSpPr>
        <p:grpSpPr>
          <a:xfrm>
            <a:off x="178420" y="5694363"/>
            <a:ext cx="5798634" cy="821075"/>
            <a:chOff x="917574" y="5604011"/>
            <a:chExt cx="4513987" cy="821075"/>
          </a:xfrm>
        </p:grpSpPr>
        <p:grpSp>
          <p:nvGrpSpPr>
            <p:cNvPr id="8" name="Group 7"/>
            <p:cNvGrpSpPr/>
            <p:nvPr/>
          </p:nvGrpSpPr>
          <p:grpSpPr>
            <a:xfrm>
              <a:off x="917574" y="5604011"/>
              <a:ext cx="3007094" cy="821075"/>
              <a:chOff x="701023" y="5373862"/>
              <a:chExt cx="2908803" cy="821075"/>
            </a:xfrm>
          </p:grpSpPr>
          <p:sp>
            <p:nvSpPr>
              <p:cNvPr id="9" name="Rectangle 8"/>
              <p:cNvSpPr/>
              <p:nvPr/>
            </p:nvSpPr>
            <p:spPr>
              <a:xfrm>
                <a:off x="701023" y="5373862"/>
                <a:ext cx="851281" cy="806288"/>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itchFamily="18" charset="0"/>
                  </a:rPr>
                  <a:t>aâ</a:t>
                </a:r>
                <a:endParaRPr lang="vi-VN" sz="6600" dirty="0">
                  <a:latin typeface="Times New Roman" pitchFamily="18" charset="0"/>
                  <a:cs typeface="Times New Roman" pitchFamily="18" charset="0"/>
                </a:endParaRPr>
              </a:p>
            </p:txBody>
          </p:sp>
          <p:cxnSp>
            <p:nvCxnSpPr>
              <p:cNvPr id="11" name="Straight Connector 10"/>
              <p:cNvCxnSpPr>
                <a:stCxn id="9" idx="3"/>
              </p:cNvCxnSpPr>
              <p:nvPr/>
            </p:nvCxnSpPr>
            <p:spPr>
              <a:xfrm flipV="1">
                <a:off x="1552304" y="5775718"/>
                <a:ext cx="421265" cy="1288"/>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p:cNvSpPr/>
              <p:nvPr/>
            </p:nvSpPr>
            <p:spPr>
              <a:xfrm>
                <a:off x="1990119" y="5391073"/>
                <a:ext cx="1086330"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itchFamily="18" charset="0"/>
                  </a:rPr>
                  <a:t>ng</a:t>
                </a:r>
                <a:endParaRPr lang="vi-VN" sz="6600" dirty="0">
                  <a:latin typeface="Times New Roman" pitchFamily="18" charset="0"/>
                  <a:cs typeface="Times New Roman" pitchFamily="18" charset="0"/>
                </a:endParaRPr>
              </a:p>
            </p:txBody>
          </p:sp>
          <p:cxnSp>
            <p:nvCxnSpPr>
              <p:cNvPr id="13" name="Straight Arrow Connector 12"/>
              <p:cNvCxnSpPr/>
              <p:nvPr/>
            </p:nvCxnSpPr>
            <p:spPr>
              <a:xfrm>
                <a:off x="3087862" y="5803046"/>
                <a:ext cx="5219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39" name="Rectangle 38"/>
            <p:cNvSpPr/>
            <p:nvPr/>
          </p:nvSpPr>
          <p:spPr>
            <a:xfrm>
              <a:off x="3962222" y="5621222"/>
              <a:ext cx="1469339" cy="80386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VNI-Avo" pitchFamily="2" charset="0"/>
                  <a:cs typeface="Times New Roman" pitchFamily="18" charset="0"/>
                </a:rPr>
                <a:t>aâng</a:t>
              </a:r>
              <a:endParaRPr lang="vi-VN" sz="6600" dirty="0">
                <a:latin typeface="Times New Roman" pitchFamily="18" charset="0"/>
                <a:cs typeface="Times New Roman" pitchFamily="18" charset="0"/>
              </a:endParaRPr>
            </a:p>
          </p:txBody>
        </p:sp>
      </p:grpSp>
      <p:pic>
        <p:nvPicPr>
          <p:cNvPr id="38" name="Picture 37"/>
          <p:cNvPicPr>
            <a:picLocks noChangeAspect="1"/>
          </p:cNvPicPr>
          <p:nvPr/>
        </p:nvPicPr>
        <p:blipFill rotWithShape="1">
          <a:blip r:embed="rId2"/>
          <a:srcRect l="46036" t="19214" r="38719" b="53478"/>
          <a:stretch/>
        </p:blipFill>
        <p:spPr>
          <a:xfrm>
            <a:off x="612775" y="102429"/>
            <a:ext cx="4417914" cy="2733184"/>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Picture 39"/>
          <p:cNvPicPr>
            <a:picLocks noChangeAspect="1"/>
          </p:cNvPicPr>
          <p:nvPr/>
        </p:nvPicPr>
        <p:blipFill rotWithShape="1">
          <a:blip r:embed="rId3"/>
          <a:srcRect l="44215" t="19632" r="39675" b="53829"/>
          <a:stretch/>
        </p:blipFill>
        <p:spPr>
          <a:xfrm>
            <a:off x="7022226" y="82004"/>
            <a:ext cx="4429090" cy="2784768"/>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5" name="Picture 2" descr="Những Sai Lầm Khi Ăn Quả Gấc Có Thể Gây Độc Bạn Nên Biết | Cooky.v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5944" y="76197"/>
            <a:ext cx="11789229" cy="65205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61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75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0.00365 -0.11157 L 0.00143 -0.00139 " pathEditMode="relative" rAng="0" ptsTypes="AA">
                                      <p:cBhvr>
                                        <p:cTn id="18" dur="750" fill="hold"/>
                                        <p:tgtEl>
                                          <p:spTgt spid="5"/>
                                        </p:tgtEl>
                                        <p:attrNameLst>
                                          <p:attrName>ppt_x</p:attrName>
                                          <p:attrName>ppt_y</p:attrName>
                                        </p:attrNameLst>
                                      </p:cBhvr>
                                      <p:rCtr x="-117" y="5509"/>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42" presetClass="path" presetSubtype="0" decel="10000" fill="hold" grpId="0" nodeType="withEffect">
                                  <p:stCondLst>
                                    <p:cond delay="0"/>
                                  </p:stCondLst>
                                  <p:childTnLst>
                                    <p:animMotion origin="layout" path="M 0.00105 -0.1125 L -4.58333E-6 4.07407E-6 " pathEditMode="relative" rAng="0" ptsTypes="AA">
                                      <p:cBhvr>
                                        <p:cTn id="24" dur="750" fill="hold"/>
                                        <p:tgtEl>
                                          <p:spTgt spid="6"/>
                                        </p:tgtEl>
                                        <p:attrNameLst>
                                          <p:attrName>ppt_x</p:attrName>
                                          <p:attrName>ppt_y</p:attrName>
                                        </p:attrNameLst>
                                      </p:cBhvr>
                                      <p:rCtr x="-52" y="5625"/>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heckerboard(across)">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linds(horizontal)">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ox(in)">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xit" presetSubtype="16" fill="hold" grpId="1" nodeType="clickEffect">
                                  <p:stCondLst>
                                    <p:cond delay="0"/>
                                  </p:stCondLst>
                                  <p:childTnLst>
                                    <p:animEffect transition="out" filter="box(in)">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ox(i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xit" presetSubtype="16" fill="hold" grpId="1" nodeType="clickEffect">
                                  <p:stCondLst>
                                    <p:cond delay="0"/>
                                  </p:stCondLst>
                                  <p:childTnLst>
                                    <p:animEffect transition="out" filter="box(in)">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slide(fromBottom)">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slide(fromBottom)">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checkerboard(across)">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checkerboard(across)">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xit" presetSubtype="10" fill="hold" nodeType="clickEffect">
                                  <p:stCondLst>
                                    <p:cond delay="0"/>
                                  </p:stCondLst>
                                  <p:childTnLst>
                                    <p:animEffect transition="out" filter="checkerboard(across)">
                                      <p:cBhvr>
                                        <p:cTn id="98" dur="500"/>
                                        <p:tgtEl>
                                          <p:spTgt spid="35"/>
                                        </p:tgtEl>
                                      </p:cBhvr>
                                    </p:animEffect>
                                    <p:set>
                                      <p:cBhvr>
                                        <p:cTn id="99"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21" grpId="0"/>
      <p:bldP spid="21" grpId="1"/>
      <p:bldP spid="22" grpId="0"/>
      <p:bldP spid="22" grpId="1"/>
      <p:bldP spid="27" grpId="0"/>
      <p:bldP spid="28" grpId="0"/>
      <p:bldP spid="32" grpId="0"/>
      <p:bldP spid="32" grpId="1"/>
      <p:bldP spid="33" grpId="0"/>
      <p:bldP spid="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74468" y="1097280"/>
            <a:ext cx="7196201" cy="3631763"/>
          </a:xfrm>
          <a:prstGeom prst="rect">
            <a:avLst/>
          </a:prstGeom>
          <a:noFill/>
        </p:spPr>
        <p:txBody>
          <a:bodyPr wrap="none" rtlCol="0">
            <a:spAutoFit/>
          </a:bodyPr>
          <a:lstStyle/>
          <a:p>
            <a:pPr algn="ctr"/>
            <a:r>
              <a:rPr lang="en-US" sz="11500" b="1" dirty="0" smtClean="0">
                <a:solidFill>
                  <a:srgbClr val="FF0000"/>
                </a:solidFill>
                <a:latin typeface="VNI-Avo" pitchFamily="2" charset="0"/>
              </a:rPr>
              <a:t>Ñoïc töø </a:t>
            </a:r>
            <a:endParaRPr lang="en-US" sz="11500" b="1" dirty="0">
              <a:solidFill>
                <a:srgbClr val="FF0000"/>
              </a:solidFill>
              <a:latin typeface="VNI-Avo" pitchFamily="2" charset="0"/>
            </a:endParaRPr>
          </a:p>
          <a:p>
            <a:pPr algn="ctr"/>
            <a:r>
              <a:rPr lang="en-US" sz="11500" b="1" dirty="0" smtClean="0">
                <a:solidFill>
                  <a:srgbClr val="FF0000"/>
                </a:solidFill>
                <a:latin typeface="VNI-Avo" pitchFamily="2" charset="0"/>
              </a:rPr>
              <a:t>öùng duïng</a:t>
            </a:r>
            <a:endParaRPr lang="vi-VN" sz="11500" b="1" dirty="0">
              <a:solidFill>
                <a:srgbClr val="FF0000"/>
              </a:solidFill>
            </a:endParaRPr>
          </a:p>
        </p:txBody>
      </p:sp>
    </p:spTree>
    <p:extLst>
      <p:ext uri="{BB962C8B-B14F-4D97-AF65-F5344CB8AC3E}">
        <p14:creationId xmlns="" xmlns:p14="http://schemas.microsoft.com/office/powerpoint/2010/main" val="400991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8"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p:cNvSpPr txBox="1"/>
          <p:nvPr/>
        </p:nvSpPr>
        <p:spPr>
          <a:xfrm>
            <a:off x="1397436" y="2458890"/>
            <a:ext cx="3493264" cy="92333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vaàng traùn</a:t>
            </a:r>
            <a:endParaRPr lang="vi-VN" sz="54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772398" y="2451683"/>
            <a:ext cx="3780262"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baäc </a:t>
            </a:r>
            <a:r>
              <a:rPr lang="en-US" sz="5400" b="1" dirty="0">
                <a:latin typeface="VNI-Avo" pitchFamily="2" charset="0"/>
                <a:cs typeface="Times New Roman" panose="02020603050405020304" pitchFamily="18" charset="0"/>
              </a:rPr>
              <a:t>thang</a:t>
            </a:r>
            <a:endParaRPr lang="vi-VN" sz="5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602665" y="5909966"/>
            <a:ext cx="3236784" cy="92333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naâng leân</a:t>
            </a:r>
            <a:endParaRPr lang="vi-VN"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173842" y="5854211"/>
            <a:ext cx="3468030"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gioù baác</a:t>
            </a:r>
            <a:endParaRPr lang="vi-VN" sz="5400" b="1" dirty="0">
              <a:latin typeface="Times New Roman" panose="02020603050405020304" pitchFamily="18" charset="0"/>
              <a:cs typeface="Times New Roman" panose="02020603050405020304" pitchFamily="18" charset="0"/>
            </a:endParaRPr>
          </a:p>
        </p:txBody>
      </p:sp>
      <p:pic>
        <p:nvPicPr>
          <p:cNvPr id="26" name="Picture 25" descr="Ghim của Nguyenthile trên 长草颜团子 Budding Pop | Đang yêu, Mèo kitty, Mèo con"/>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439508" y="5202005"/>
            <a:ext cx="1642140" cy="164214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9"/>
          <p:cNvPicPr>
            <a:picLocks noChangeAspect="1"/>
          </p:cNvPicPr>
          <p:nvPr/>
        </p:nvPicPr>
        <p:blipFill rotWithShape="1">
          <a:blip r:embed="rId3"/>
          <a:srcRect l="27666" t="21426" r="28025" b="38918"/>
          <a:stretch/>
        </p:blipFill>
        <p:spPr>
          <a:xfrm>
            <a:off x="7308070" y="3332791"/>
            <a:ext cx="4194641" cy="2468507"/>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 name="Picture 26"/>
          <p:cNvPicPr>
            <a:picLocks noChangeAspect="1"/>
          </p:cNvPicPr>
          <p:nvPr/>
        </p:nvPicPr>
        <p:blipFill rotWithShape="1">
          <a:blip r:embed="rId4"/>
          <a:srcRect l="29687" t="20337" r="27695" b="31775"/>
          <a:stretch/>
        </p:blipFill>
        <p:spPr>
          <a:xfrm>
            <a:off x="1042517" y="3356516"/>
            <a:ext cx="4140969" cy="254870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p:cNvPicPr>
            <a:picLocks noChangeAspect="1"/>
          </p:cNvPicPr>
          <p:nvPr/>
        </p:nvPicPr>
        <p:blipFill rotWithShape="1">
          <a:blip r:embed="rId5"/>
          <a:srcRect l="29214" t="19856" r="28108" b="31297"/>
          <a:stretch/>
        </p:blipFill>
        <p:spPr>
          <a:xfrm>
            <a:off x="1039036" y="110090"/>
            <a:ext cx="4133299" cy="2276271"/>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9" name="Picture 28"/>
          <p:cNvPicPr>
            <a:picLocks noChangeAspect="1"/>
          </p:cNvPicPr>
          <p:nvPr/>
        </p:nvPicPr>
        <p:blipFill rotWithShape="1">
          <a:blip r:embed="rId6"/>
          <a:srcRect l="30471" t="19352" r="29029" b="31640"/>
          <a:stretch/>
        </p:blipFill>
        <p:spPr>
          <a:xfrm>
            <a:off x="7308070" y="124158"/>
            <a:ext cx="4194641" cy="2329110"/>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p:cNvSpPr txBox="1"/>
          <p:nvPr/>
        </p:nvSpPr>
        <p:spPr>
          <a:xfrm>
            <a:off x="1404902" y="2461292"/>
            <a:ext cx="3493264" cy="92333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v</a:t>
            </a:r>
            <a:r>
              <a:rPr lang="en-US" sz="5400" b="1" dirty="0" smtClean="0">
                <a:solidFill>
                  <a:srgbClr val="FF0000"/>
                </a:solidFill>
                <a:latin typeface="VNI-Avo" pitchFamily="2" charset="0"/>
                <a:cs typeface="Times New Roman" panose="02020603050405020304" pitchFamily="18" charset="0"/>
              </a:rPr>
              <a:t>aàng</a:t>
            </a:r>
            <a:r>
              <a:rPr lang="en-US" sz="5400" b="1" dirty="0" smtClean="0">
                <a:latin typeface="VNI-Avo" pitchFamily="2" charset="0"/>
                <a:cs typeface="Times New Roman" panose="02020603050405020304" pitchFamily="18" charset="0"/>
              </a:rPr>
              <a:t> traùn</a:t>
            </a:r>
            <a:endParaRPr lang="vi-VN" sz="5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768680" y="2454085"/>
            <a:ext cx="3780262"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b</a:t>
            </a:r>
            <a:r>
              <a:rPr lang="en-US" sz="5400" b="1" dirty="0" smtClean="0">
                <a:solidFill>
                  <a:srgbClr val="CC0066"/>
                </a:solidFill>
                <a:latin typeface="VNI-Avo" pitchFamily="2" charset="0"/>
                <a:cs typeface="Times New Roman" panose="02020603050405020304" pitchFamily="18" charset="0"/>
              </a:rPr>
              <a:t>aäc</a:t>
            </a:r>
            <a:r>
              <a:rPr lang="en-US" sz="5400" b="1" dirty="0" smtClean="0">
                <a:latin typeface="VNI-Avo" pitchFamily="2" charset="0"/>
                <a:cs typeface="Times New Roman" panose="02020603050405020304" pitchFamily="18" charset="0"/>
              </a:rPr>
              <a:t> </a:t>
            </a:r>
            <a:r>
              <a:rPr lang="en-US" sz="5400" b="1" dirty="0">
                <a:latin typeface="VNI-Avo" pitchFamily="2" charset="0"/>
                <a:cs typeface="Times New Roman" panose="02020603050405020304" pitchFamily="18" charset="0"/>
              </a:rPr>
              <a:t>thang</a:t>
            </a:r>
            <a:endParaRPr lang="vi-VN" sz="54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598947" y="5912368"/>
            <a:ext cx="3236784" cy="923330"/>
          </a:xfrm>
          <a:prstGeom prst="rect">
            <a:avLst/>
          </a:prstGeom>
          <a:noFill/>
        </p:spPr>
        <p:txBody>
          <a:bodyPr wrap="none" rtlCol="0">
            <a:spAutoFit/>
          </a:bodyPr>
          <a:lstStyle/>
          <a:p>
            <a:r>
              <a:rPr lang="en-US" sz="5400" b="1" dirty="0" smtClean="0">
                <a:latin typeface="VNI-Avo" pitchFamily="2" charset="0"/>
                <a:cs typeface="Times New Roman" panose="02020603050405020304" pitchFamily="18" charset="0"/>
              </a:rPr>
              <a:t>n</a:t>
            </a:r>
            <a:r>
              <a:rPr lang="en-US" sz="5400" b="1" dirty="0" smtClean="0">
                <a:solidFill>
                  <a:srgbClr val="FF0000"/>
                </a:solidFill>
                <a:latin typeface="VNI-Avo" pitchFamily="2" charset="0"/>
                <a:cs typeface="Times New Roman" panose="02020603050405020304" pitchFamily="18" charset="0"/>
              </a:rPr>
              <a:t>aâng</a:t>
            </a:r>
            <a:r>
              <a:rPr lang="en-US" sz="5400" b="1" dirty="0" smtClean="0">
                <a:latin typeface="VNI-Avo" pitchFamily="2" charset="0"/>
                <a:cs typeface="Times New Roman" panose="02020603050405020304" pitchFamily="18" charset="0"/>
              </a:rPr>
              <a:t> leân</a:t>
            </a:r>
            <a:endParaRPr lang="vi-VN" sz="6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8170124" y="5856613"/>
            <a:ext cx="3468030" cy="923330"/>
          </a:xfrm>
          <a:prstGeom prst="rect">
            <a:avLst/>
          </a:prstGeom>
          <a:noFill/>
        </p:spPr>
        <p:txBody>
          <a:bodyPr wrap="square" rtlCol="0">
            <a:spAutoFit/>
          </a:bodyPr>
          <a:lstStyle/>
          <a:p>
            <a:r>
              <a:rPr lang="en-US" sz="5400" b="1" dirty="0" smtClean="0">
                <a:latin typeface="VNI-Avo" pitchFamily="2" charset="0"/>
                <a:cs typeface="Times New Roman" panose="02020603050405020304" pitchFamily="18" charset="0"/>
              </a:rPr>
              <a:t>gioù b</a:t>
            </a:r>
            <a:r>
              <a:rPr lang="en-US" sz="5400" b="1" dirty="0" smtClean="0">
                <a:solidFill>
                  <a:srgbClr val="CC0066"/>
                </a:solidFill>
                <a:latin typeface="VNI-Avo" pitchFamily="2" charset="0"/>
                <a:cs typeface="Times New Roman" panose="02020603050405020304" pitchFamily="18" charset="0"/>
              </a:rPr>
              <a:t>aác</a:t>
            </a:r>
            <a:endParaRPr lang="vi-VN" sz="5400" b="1" dirty="0">
              <a:solidFill>
                <a:srgbClr val="CC006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696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heckerboard(across)">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heckerboard(across)">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ox(in)">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262</Words>
  <Application>Microsoft Office PowerPoint</Application>
  <PresentationFormat>Custom</PresentationFormat>
  <Paragraphs>69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00000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198</cp:revision>
  <dcterms:created xsi:type="dcterms:W3CDTF">2020-11-22T10:22:33Z</dcterms:created>
  <dcterms:modified xsi:type="dcterms:W3CDTF">2021-12-15T13:46:35Z</dcterms:modified>
</cp:coreProperties>
</file>